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3"/>
  </p:notesMasterIdLst>
  <p:sldIdLst>
    <p:sldId id="256" r:id="rId2"/>
    <p:sldId id="257" r:id="rId3"/>
    <p:sldId id="262" r:id="rId4"/>
    <p:sldId id="289" r:id="rId5"/>
    <p:sldId id="295" r:id="rId6"/>
    <p:sldId id="296" r:id="rId7"/>
    <p:sldId id="297" r:id="rId8"/>
    <p:sldId id="298" r:id="rId9"/>
    <p:sldId id="299" r:id="rId10"/>
    <p:sldId id="300" r:id="rId11"/>
    <p:sldId id="301" r:id="rId12"/>
    <p:sldId id="302" r:id="rId13"/>
    <p:sldId id="303" r:id="rId14"/>
    <p:sldId id="290" r:id="rId15"/>
    <p:sldId id="316" r:id="rId16"/>
    <p:sldId id="304" r:id="rId17"/>
    <p:sldId id="305" r:id="rId18"/>
    <p:sldId id="274" r:id="rId19"/>
    <p:sldId id="324" r:id="rId20"/>
    <p:sldId id="275" r:id="rId21"/>
    <p:sldId id="309" r:id="rId22"/>
    <p:sldId id="310" r:id="rId23"/>
    <p:sldId id="311" r:id="rId24"/>
    <p:sldId id="312" r:id="rId25"/>
    <p:sldId id="276" r:id="rId26"/>
    <p:sldId id="277" r:id="rId27"/>
    <p:sldId id="279" r:id="rId28"/>
    <p:sldId id="313" r:id="rId29"/>
    <p:sldId id="314" r:id="rId30"/>
    <p:sldId id="315" r:id="rId31"/>
    <p:sldId id="325" r:id="rId32"/>
    <p:sldId id="326" r:id="rId33"/>
    <p:sldId id="327" r:id="rId34"/>
    <p:sldId id="328" r:id="rId35"/>
    <p:sldId id="329" r:id="rId36"/>
    <p:sldId id="330" r:id="rId37"/>
    <p:sldId id="331" r:id="rId38"/>
    <p:sldId id="317" r:id="rId39"/>
    <p:sldId id="318" r:id="rId40"/>
    <p:sldId id="280" r:id="rId41"/>
    <p:sldId id="281" r:id="rId42"/>
    <p:sldId id="278"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291" r:id="rId56"/>
    <p:sldId id="319" r:id="rId57"/>
    <p:sldId id="320" r:id="rId58"/>
    <p:sldId id="321" r:id="rId59"/>
    <p:sldId id="322" r:id="rId60"/>
    <p:sldId id="292" r:id="rId61"/>
    <p:sldId id="282" r:id="rId62"/>
    <p:sldId id="283" r:id="rId63"/>
    <p:sldId id="287" r:id="rId64"/>
    <p:sldId id="293" r:id="rId65"/>
    <p:sldId id="323" r:id="rId66"/>
    <p:sldId id="284" r:id="rId67"/>
    <p:sldId id="285" r:id="rId68"/>
    <p:sldId id="288" r:id="rId69"/>
    <p:sldId id="286" r:id="rId70"/>
    <p:sldId id="294" r:id="rId71"/>
    <p:sldId id="258"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6" d="100"/>
          <a:sy n="96" d="100"/>
        </p:scale>
        <p:origin x="-1136" y="-104"/>
      </p:cViewPr>
      <p:guideLst>
        <p:guide orient="horz" pos="2160"/>
        <p:guide pos="2880"/>
      </p:guideLst>
    </p:cSldViewPr>
  </p:slideViewPr>
  <p:notesTextViewPr>
    <p:cViewPr>
      <p:scale>
        <a:sx n="1" d="1"/>
        <a:sy n="1" d="1"/>
      </p:scale>
      <p:origin x="0" y="0"/>
    </p:cViewPr>
  </p:notesTextViewPr>
  <p:sorterViewPr>
    <p:cViewPr>
      <p:scale>
        <a:sx n="141" d="100"/>
        <a:sy n="141" d="100"/>
      </p:scale>
      <p:origin x="0" y="175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4403B9-6416-2E4E-A96C-B03847CC5A14}" type="datetimeFigureOut">
              <a:rPr lang="en-US" smtClean="0"/>
              <a:t>2/14/17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0A8B51-1830-214E-B7C8-8DD34F200EBF}" type="slidenum">
              <a:rPr lang="en-US" smtClean="0"/>
              <a:t>‹#›</a:t>
            </a:fld>
            <a:endParaRPr lang="en-US"/>
          </a:p>
        </p:txBody>
      </p:sp>
    </p:spTree>
    <p:extLst>
      <p:ext uri="{BB962C8B-B14F-4D97-AF65-F5344CB8AC3E}">
        <p14:creationId xmlns:p14="http://schemas.microsoft.com/office/powerpoint/2010/main" val="3971909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charset="0"/>
              </a:defRPr>
            </a:lvl1pPr>
            <a:lvl2pPr marL="702756" indent="-270291" defTabSz="914485">
              <a:defRPr sz="2300">
                <a:solidFill>
                  <a:schemeClr val="tx1"/>
                </a:solidFill>
                <a:latin typeface="Times" charset="0"/>
              </a:defRPr>
            </a:lvl2pPr>
            <a:lvl3pPr marL="1081164" indent="-216233" defTabSz="914485">
              <a:defRPr sz="2300">
                <a:solidFill>
                  <a:schemeClr val="tx1"/>
                </a:solidFill>
                <a:latin typeface="Times" charset="0"/>
              </a:defRPr>
            </a:lvl3pPr>
            <a:lvl4pPr marL="1513629" indent="-216233" defTabSz="914485">
              <a:defRPr sz="2300">
                <a:solidFill>
                  <a:schemeClr val="tx1"/>
                </a:solidFill>
                <a:latin typeface="Times" charset="0"/>
              </a:defRPr>
            </a:lvl4pPr>
            <a:lvl5pPr marL="1946095" indent="-216233" defTabSz="914485">
              <a:defRPr sz="2300">
                <a:solidFill>
                  <a:schemeClr val="tx1"/>
                </a:solidFill>
                <a:latin typeface="Times" charset="0"/>
              </a:defRPr>
            </a:lvl5pPr>
            <a:lvl6pPr marL="2378560" indent="-216233" defTabSz="914485" eaLnBrk="0" fontAlgn="base" hangingPunct="0">
              <a:spcBef>
                <a:spcPct val="0"/>
              </a:spcBef>
              <a:spcAft>
                <a:spcPct val="0"/>
              </a:spcAft>
              <a:defRPr sz="2300">
                <a:solidFill>
                  <a:schemeClr val="tx1"/>
                </a:solidFill>
                <a:latin typeface="Times" charset="0"/>
              </a:defRPr>
            </a:lvl6pPr>
            <a:lvl7pPr marL="2811026" indent="-216233" defTabSz="914485" eaLnBrk="0" fontAlgn="base" hangingPunct="0">
              <a:spcBef>
                <a:spcPct val="0"/>
              </a:spcBef>
              <a:spcAft>
                <a:spcPct val="0"/>
              </a:spcAft>
              <a:defRPr sz="2300">
                <a:solidFill>
                  <a:schemeClr val="tx1"/>
                </a:solidFill>
                <a:latin typeface="Times" charset="0"/>
              </a:defRPr>
            </a:lvl7pPr>
            <a:lvl8pPr marL="3243491" indent="-216233" defTabSz="914485" eaLnBrk="0" fontAlgn="base" hangingPunct="0">
              <a:spcBef>
                <a:spcPct val="0"/>
              </a:spcBef>
              <a:spcAft>
                <a:spcPct val="0"/>
              </a:spcAft>
              <a:defRPr sz="2300">
                <a:solidFill>
                  <a:schemeClr val="tx1"/>
                </a:solidFill>
                <a:latin typeface="Times" charset="0"/>
              </a:defRPr>
            </a:lvl8pPr>
            <a:lvl9pPr marL="3675957" indent="-216233" defTabSz="914485" eaLnBrk="0" fontAlgn="base" hangingPunct="0">
              <a:spcBef>
                <a:spcPct val="0"/>
              </a:spcBef>
              <a:spcAft>
                <a:spcPct val="0"/>
              </a:spcAft>
              <a:defRPr sz="2300">
                <a:solidFill>
                  <a:schemeClr val="tx1"/>
                </a:solidFill>
                <a:latin typeface="Times" charset="0"/>
              </a:defRPr>
            </a:lvl9pPr>
          </a:lstStyle>
          <a:p>
            <a:fld id="{AD7F0056-F7C0-4E34-A4C5-10C7AF96A91B}" type="slidenum">
              <a:rPr lang="en-US" sz="1200"/>
              <a:pPr/>
              <a:t>38</a:t>
            </a:fld>
            <a:endParaRPr 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charset="0"/>
              </a:defRPr>
            </a:lvl1pPr>
            <a:lvl2pPr marL="702756" indent="-270291" defTabSz="914485">
              <a:defRPr sz="2300">
                <a:solidFill>
                  <a:schemeClr val="tx1"/>
                </a:solidFill>
                <a:latin typeface="Times" charset="0"/>
              </a:defRPr>
            </a:lvl2pPr>
            <a:lvl3pPr marL="1081164" indent="-216233" defTabSz="914485">
              <a:defRPr sz="2300">
                <a:solidFill>
                  <a:schemeClr val="tx1"/>
                </a:solidFill>
                <a:latin typeface="Times" charset="0"/>
              </a:defRPr>
            </a:lvl3pPr>
            <a:lvl4pPr marL="1513629" indent="-216233" defTabSz="914485">
              <a:defRPr sz="2300">
                <a:solidFill>
                  <a:schemeClr val="tx1"/>
                </a:solidFill>
                <a:latin typeface="Times" charset="0"/>
              </a:defRPr>
            </a:lvl4pPr>
            <a:lvl5pPr marL="1946095" indent="-216233" defTabSz="914485">
              <a:defRPr sz="2300">
                <a:solidFill>
                  <a:schemeClr val="tx1"/>
                </a:solidFill>
                <a:latin typeface="Times" charset="0"/>
              </a:defRPr>
            </a:lvl5pPr>
            <a:lvl6pPr marL="2378560" indent="-216233" defTabSz="914485" eaLnBrk="0" fontAlgn="base" hangingPunct="0">
              <a:spcBef>
                <a:spcPct val="0"/>
              </a:spcBef>
              <a:spcAft>
                <a:spcPct val="0"/>
              </a:spcAft>
              <a:defRPr sz="2300">
                <a:solidFill>
                  <a:schemeClr val="tx1"/>
                </a:solidFill>
                <a:latin typeface="Times" charset="0"/>
              </a:defRPr>
            </a:lvl6pPr>
            <a:lvl7pPr marL="2811026" indent="-216233" defTabSz="914485" eaLnBrk="0" fontAlgn="base" hangingPunct="0">
              <a:spcBef>
                <a:spcPct val="0"/>
              </a:spcBef>
              <a:spcAft>
                <a:spcPct val="0"/>
              </a:spcAft>
              <a:defRPr sz="2300">
                <a:solidFill>
                  <a:schemeClr val="tx1"/>
                </a:solidFill>
                <a:latin typeface="Times" charset="0"/>
              </a:defRPr>
            </a:lvl7pPr>
            <a:lvl8pPr marL="3243491" indent="-216233" defTabSz="914485" eaLnBrk="0" fontAlgn="base" hangingPunct="0">
              <a:spcBef>
                <a:spcPct val="0"/>
              </a:spcBef>
              <a:spcAft>
                <a:spcPct val="0"/>
              </a:spcAft>
              <a:defRPr sz="2300">
                <a:solidFill>
                  <a:schemeClr val="tx1"/>
                </a:solidFill>
                <a:latin typeface="Times" charset="0"/>
              </a:defRPr>
            </a:lvl8pPr>
            <a:lvl9pPr marL="3675957" indent="-216233" defTabSz="914485" eaLnBrk="0" fontAlgn="base" hangingPunct="0">
              <a:spcBef>
                <a:spcPct val="0"/>
              </a:spcBef>
              <a:spcAft>
                <a:spcPct val="0"/>
              </a:spcAft>
              <a:defRPr sz="2300">
                <a:solidFill>
                  <a:schemeClr val="tx1"/>
                </a:solidFill>
                <a:latin typeface="Times" charset="0"/>
              </a:defRPr>
            </a:lvl9pPr>
          </a:lstStyle>
          <a:p>
            <a:fld id="{6D431794-5F34-4618-8B2C-06D711917177}" type="slidenum">
              <a:rPr lang="en-US" sz="1200"/>
              <a:pPr/>
              <a:t>39</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767EA17-8ED0-4BB2-BF40-71C42A3CE44C}" type="datetimeFigureOut">
              <a:rPr lang="en-US" smtClean="0"/>
              <a:t>2/14/17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DC8410E-900F-4F6A-9052-9B5226BABD5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767EA17-8ED0-4BB2-BF40-71C42A3CE44C}" type="datetimeFigureOut">
              <a:rPr lang="en-US" smtClean="0"/>
              <a:t>2/14/17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C8410E-900F-4F6A-9052-9B5226BABD5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905000"/>
            <a:ext cx="7086600" cy="954107"/>
          </a:xfrm>
          <a:prstGeom prst="rect">
            <a:avLst/>
          </a:prstGeom>
          <a:noFill/>
        </p:spPr>
        <p:txBody>
          <a:bodyPr wrap="square" rtlCol="0">
            <a:spAutoFit/>
          </a:bodyPr>
          <a:lstStyle/>
          <a:p>
            <a:pPr algn="ctr"/>
            <a:r>
              <a:rPr lang="en-US" sz="2800" dirty="0" smtClean="0"/>
              <a:t>Chapter 6:</a:t>
            </a:r>
          </a:p>
          <a:p>
            <a:pPr algn="ctr"/>
            <a:r>
              <a:rPr lang="en-US" sz="2800" dirty="0" smtClean="0"/>
              <a:t>Multiple Sequence Alignment</a:t>
            </a:r>
            <a:endParaRPr lang="en-US" sz="2800" dirty="0"/>
          </a:p>
        </p:txBody>
      </p:sp>
      <p:sp>
        <p:nvSpPr>
          <p:cNvPr id="5" name="TextBox 4"/>
          <p:cNvSpPr txBox="1"/>
          <p:nvPr/>
        </p:nvSpPr>
        <p:spPr>
          <a:xfrm>
            <a:off x="1524000" y="4724400"/>
            <a:ext cx="7086600" cy="1938992"/>
          </a:xfrm>
          <a:prstGeom prst="rect">
            <a:avLst/>
          </a:prstGeom>
          <a:noFill/>
        </p:spPr>
        <p:txBody>
          <a:bodyPr wrap="square" rtlCol="0">
            <a:spAutoFit/>
          </a:bodyPr>
          <a:lstStyle/>
          <a:p>
            <a:pPr algn="ctr"/>
            <a:r>
              <a:rPr lang="en-US" sz="2400" dirty="0" smtClean="0"/>
              <a:t>Jonathan Pevsner, Ph.D.</a:t>
            </a:r>
          </a:p>
          <a:p>
            <a:pPr algn="ctr"/>
            <a:r>
              <a:rPr lang="en-US" sz="2400" dirty="0" smtClean="0"/>
              <a:t>pevsner@kennedykrieger.org</a:t>
            </a:r>
          </a:p>
          <a:p>
            <a:pPr algn="ctr"/>
            <a:r>
              <a:rPr lang="en-US" sz="2400" dirty="0" smtClean="0"/>
              <a:t>Bioinformatics and Functional Genomics </a:t>
            </a:r>
          </a:p>
          <a:p>
            <a:pPr algn="ctr"/>
            <a:r>
              <a:rPr lang="en-US" sz="2400" dirty="0" smtClean="0"/>
              <a:t>(Wiley-</a:t>
            </a:r>
            <a:r>
              <a:rPr lang="en-US" sz="2400" dirty="0" err="1" smtClean="0"/>
              <a:t>Liss</a:t>
            </a:r>
            <a:r>
              <a:rPr lang="en-US" sz="2400" dirty="0" smtClean="0"/>
              <a:t>, 3</a:t>
            </a:r>
            <a:r>
              <a:rPr lang="en-US" sz="2400" baseline="30000" dirty="0" smtClean="0"/>
              <a:t>rd</a:t>
            </a:r>
            <a:r>
              <a:rPr lang="en-US" sz="2400" dirty="0" smtClean="0"/>
              <a:t> edition, 2015)</a:t>
            </a:r>
          </a:p>
          <a:p>
            <a:pPr algn="ctr"/>
            <a:r>
              <a:rPr lang="en-US" sz="2400" dirty="0" smtClean="0"/>
              <a:t>You may use this PowerPoint for teaching purposes</a:t>
            </a:r>
          </a:p>
        </p:txBody>
      </p:sp>
    </p:spTree>
    <p:extLst>
      <p:ext uri="{BB962C8B-B14F-4D97-AF65-F5344CB8AC3E}">
        <p14:creationId xmlns:p14="http://schemas.microsoft.com/office/powerpoint/2010/main" val="2738285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717925" y="1936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atin typeface="Gill Sans MT"/>
                <a:cs typeface="Gill Sans MT"/>
              </a:rPr>
              <a:t>TCoffee</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36650"/>
            <a:ext cx="7646987"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2585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676400" y="304800"/>
            <a:ext cx="59556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a:solidFill>
                  <a:srgbClr val="000000"/>
                </a:solidFill>
                <a:latin typeface="Gill Sans MT"/>
                <a:cs typeface="Gill Sans MT"/>
              </a:rPr>
              <a:t>Multiple sequence alignment: properties</a:t>
            </a:r>
          </a:p>
        </p:txBody>
      </p:sp>
      <p:sp>
        <p:nvSpPr>
          <p:cNvPr id="27651" name="Text Box 3"/>
          <p:cNvSpPr txBox="1">
            <a:spLocks noChangeArrowheads="1"/>
          </p:cNvSpPr>
          <p:nvPr/>
        </p:nvSpPr>
        <p:spPr bwMode="auto">
          <a:xfrm>
            <a:off x="1219200" y="1295400"/>
            <a:ext cx="766107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solidFill>
                  <a:srgbClr val="000000"/>
                </a:solidFill>
                <a:latin typeface="Gill Sans MT"/>
                <a:cs typeface="Gill Sans MT"/>
              </a:rPr>
              <a:t>• not necessarily one “correct” alignment of a protein family</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 protein sequences evolve...</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 ...the corresponding three-dimensional structures </a:t>
            </a:r>
          </a:p>
          <a:p>
            <a:r>
              <a:rPr lang="en-US" altLang="en-US" dirty="0">
                <a:solidFill>
                  <a:srgbClr val="000000"/>
                </a:solidFill>
                <a:latin typeface="Gill Sans MT"/>
                <a:cs typeface="Gill Sans MT"/>
              </a:rPr>
              <a:t>  of proteins also evolve</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 may be impossible to identify amino acid residues </a:t>
            </a:r>
          </a:p>
          <a:p>
            <a:r>
              <a:rPr lang="en-US" altLang="en-US" dirty="0">
                <a:solidFill>
                  <a:srgbClr val="000000"/>
                </a:solidFill>
                <a:latin typeface="Gill Sans MT"/>
                <a:cs typeface="Gill Sans MT"/>
              </a:rPr>
              <a:t>  that align properly (structurally) throughout a multiple </a:t>
            </a:r>
          </a:p>
          <a:p>
            <a:r>
              <a:rPr lang="en-US" altLang="en-US" dirty="0">
                <a:solidFill>
                  <a:srgbClr val="000000"/>
                </a:solidFill>
                <a:latin typeface="Gill Sans MT"/>
                <a:cs typeface="Gill Sans MT"/>
              </a:rPr>
              <a:t>  sequence alignment</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 for two proteins sharing 30% amino acid identity, </a:t>
            </a:r>
          </a:p>
          <a:p>
            <a:r>
              <a:rPr lang="en-US" altLang="en-US" dirty="0">
                <a:solidFill>
                  <a:srgbClr val="000000"/>
                </a:solidFill>
                <a:latin typeface="Gill Sans MT"/>
                <a:cs typeface="Gill Sans MT"/>
              </a:rPr>
              <a:t>  about 50% of the individual amino acids </a:t>
            </a:r>
          </a:p>
          <a:p>
            <a:r>
              <a:rPr lang="en-US" altLang="en-US" dirty="0">
                <a:solidFill>
                  <a:srgbClr val="000000"/>
                </a:solidFill>
                <a:latin typeface="Gill Sans MT"/>
                <a:cs typeface="Gill Sans MT"/>
              </a:rPr>
              <a:t>  are </a:t>
            </a:r>
            <a:r>
              <a:rPr lang="en-US" altLang="en-US" dirty="0" err="1">
                <a:solidFill>
                  <a:srgbClr val="000000"/>
                </a:solidFill>
                <a:latin typeface="Gill Sans MT"/>
                <a:cs typeface="Gill Sans MT"/>
              </a:rPr>
              <a:t>superposable</a:t>
            </a:r>
            <a:r>
              <a:rPr lang="en-US" altLang="en-US" dirty="0">
                <a:solidFill>
                  <a:srgbClr val="000000"/>
                </a:solidFill>
                <a:latin typeface="Gill Sans MT"/>
                <a:cs typeface="Gill Sans MT"/>
              </a:rPr>
              <a:t> in the two structures</a:t>
            </a:r>
          </a:p>
        </p:txBody>
      </p:sp>
      <p:sp>
        <p:nvSpPr>
          <p:cNvPr id="27652" name="Line 4"/>
          <p:cNvSpPr>
            <a:spLocks noChangeShapeType="1"/>
          </p:cNvSpPr>
          <p:nvPr/>
        </p:nvSpPr>
        <p:spPr bwMode="auto">
          <a:xfrm>
            <a:off x="1447800" y="1143000"/>
            <a:ext cx="7086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Tree>
    <p:extLst>
      <p:ext uri="{BB962C8B-B14F-4D97-AF65-F5344CB8AC3E}">
        <p14:creationId xmlns:p14="http://schemas.microsoft.com/office/powerpoint/2010/main" val="6581716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2209800" y="533400"/>
            <a:ext cx="5591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a:solidFill>
                  <a:srgbClr val="000000"/>
                </a:solidFill>
                <a:latin typeface="Gill Sans MT"/>
                <a:cs typeface="Gill Sans MT"/>
              </a:rPr>
              <a:t>Multiple sequence alignment: features</a:t>
            </a:r>
          </a:p>
        </p:txBody>
      </p:sp>
      <p:sp>
        <p:nvSpPr>
          <p:cNvPr id="28675" name="Text Box 1027"/>
          <p:cNvSpPr txBox="1">
            <a:spLocks noChangeArrowheads="1"/>
          </p:cNvSpPr>
          <p:nvPr/>
        </p:nvSpPr>
        <p:spPr bwMode="auto">
          <a:xfrm>
            <a:off x="1447800" y="2133600"/>
            <a:ext cx="704551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solidFill>
                  <a:srgbClr val="000000"/>
                </a:solidFill>
                <a:latin typeface="Gill Sans MT"/>
                <a:cs typeface="Gill Sans MT"/>
              </a:rPr>
              <a:t>• some aligned residues, such as </a:t>
            </a:r>
            <a:r>
              <a:rPr lang="en-US" altLang="en-US" dirty="0" err="1">
                <a:solidFill>
                  <a:srgbClr val="000000"/>
                </a:solidFill>
                <a:latin typeface="Gill Sans MT"/>
                <a:cs typeface="Gill Sans MT"/>
              </a:rPr>
              <a:t>cysteines</a:t>
            </a:r>
            <a:r>
              <a:rPr lang="en-US" altLang="en-US" dirty="0">
                <a:solidFill>
                  <a:srgbClr val="000000"/>
                </a:solidFill>
                <a:latin typeface="Gill Sans MT"/>
                <a:cs typeface="Gill Sans MT"/>
              </a:rPr>
              <a:t> that form</a:t>
            </a:r>
          </a:p>
          <a:p>
            <a:r>
              <a:rPr lang="en-US" altLang="en-US" dirty="0">
                <a:solidFill>
                  <a:srgbClr val="000000"/>
                </a:solidFill>
                <a:latin typeface="Gill Sans MT"/>
                <a:cs typeface="Gill Sans MT"/>
              </a:rPr>
              <a:t>  disulfide bridges, may be highly conserved </a:t>
            </a:r>
          </a:p>
          <a:p>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there may be conserved motifs such as a </a:t>
            </a:r>
          </a:p>
          <a:p>
            <a:r>
              <a:rPr lang="en-US" altLang="en-US" dirty="0">
                <a:solidFill>
                  <a:srgbClr val="000000"/>
                </a:solidFill>
                <a:latin typeface="Gill Sans MT"/>
                <a:cs typeface="Gill Sans MT"/>
              </a:rPr>
              <a:t>  </a:t>
            </a:r>
            <a:r>
              <a:rPr lang="en-US" altLang="en-US" dirty="0" err="1">
                <a:solidFill>
                  <a:srgbClr val="000000"/>
                </a:solidFill>
                <a:latin typeface="Gill Sans MT"/>
                <a:cs typeface="Gill Sans MT"/>
              </a:rPr>
              <a:t>transmembrane</a:t>
            </a:r>
            <a:r>
              <a:rPr lang="en-US" altLang="en-US" dirty="0">
                <a:solidFill>
                  <a:srgbClr val="000000"/>
                </a:solidFill>
                <a:latin typeface="Gill Sans MT"/>
                <a:cs typeface="Gill Sans MT"/>
              </a:rPr>
              <a:t> domain</a:t>
            </a:r>
          </a:p>
          <a:p>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there may be conserved secondary structure features</a:t>
            </a:r>
          </a:p>
          <a:p>
            <a:pPr>
              <a:buFontTx/>
              <a:buChar char="•"/>
            </a:pPr>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there may be regions with consistent patterns of</a:t>
            </a:r>
          </a:p>
          <a:p>
            <a:r>
              <a:rPr lang="en-US" altLang="en-US" dirty="0">
                <a:solidFill>
                  <a:srgbClr val="000000"/>
                </a:solidFill>
                <a:latin typeface="Gill Sans MT"/>
                <a:cs typeface="Gill Sans MT"/>
              </a:rPr>
              <a:t>  insertions or deletions (</a:t>
            </a:r>
            <a:r>
              <a:rPr lang="en-US" altLang="en-US" dirty="0" err="1">
                <a:solidFill>
                  <a:srgbClr val="000000"/>
                </a:solidFill>
                <a:latin typeface="Gill Sans MT"/>
                <a:cs typeface="Gill Sans MT"/>
              </a:rPr>
              <a:t>indels</a:t>
            </a:r>
            <a:r>
              <a:rPr lang="en-US" altLang="en-US" dirty="0">
                <a:solidFill>
                  <a:srgbClr val="000000"/>
                </a:solidFill>
                <a:latin typeface="Gill Sans MT"/>
                <a:cs typeface="Gill Sans MT"/>
              </a:rPr>
              <a:t>)</a:t>
            </a:r>
          </a:p>
        </p:txBody>
      </p:sp>
      <p:sp>
        <p:nvSpPr>
          <p:cNvPr id="28676" name="Line 1028"/>
          <p:cNvSpPr>
            <a:spLocks noChangeShapeType="1"/>
          </p:cNvSpPr>
          <p:nvPr/>
        </p:nvSpPr>
        <p:spPr bwMode="auto">
          <a:xfrm>
            <a:off x="1600200" y="1371600"/>
            <a:ext cx="70104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Tree>
    <p:extLst>
      <p:ext uri="{BB962C8B-B14F-4D97-AF65-F5344CB8AC3E}">
        <p14:creationId xmlns:p14="http://schemas.microsoft.com/office/powerpoint/2010/main" val="10616331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026"/>
          <p:cNvSpPr txBox="1">
            <a:spLocks noChangeArrowheads="1"/>
          </p:cNvSpPr>
          <p:nvPr/>
        </p:nvSpPr>
        <p:spPr bwMode="auto">
          <a:xfrm>
            <a:off x="2514600" y="457200"/>
            <a:ext cx="5063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a:solidFill>
                  <a:srgbClr val="000000"/>
                </a:solidFill>
                <a:latin typeface="Gill Sans MT"/>
                <a:cs typeface="Gill Sans MT"/>
              </a:rPr>
              <a:t>Multiple sequence alignment: uses</a:t>
            </a:r>
          </a:p>
        </p:txBody>
      </p:sp>
      <p:sp>
        <p:nvSpPr>
          <p:cNvPr id="29699" name="Text Box 1027"/>
          <p:cNvSpPr txBox="1">
            <a:spLocks noChangeArrowheads="1"/>
          </p:cNvSpPr>
          <p:nvPr/>
        </p:nvSpPr>
        <p:spPr bwMode="auto">
          <a:xfrm>
            <a:off x="1600200" y="1905000"/>
            <a:ext cx="6391493" cy="41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solidFill>
                  <a:srgbClr val="000000"/>
                </a:solidFill>
                <a:latin typeface="Gill Sans MT"/>
                <a:cs typeface="Gill Sans MT"/>
              </a:rPr>
              <a:t>• MSA is more sensitive than pairwise alignment</a:t>
            </a:r>
          </a:p>
          <a:p>
            <a:r>
              <a:rPr lang="en-US" altLang="en-US" dirty="0">
                <a:solidFill>
                  <a:srgbClr val="000000"/>
                </a:solidFill>
                <a:latin typeface="Gill Sans MT"/>
                <a:cs typeface="Gill Sans MT"/>
              </a:rPr>
              <a:t>  to detect homologs</a:t>
            </a:r>
          </a:p>
          <a:p>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BLAST output can take the form of a MSA,</a:t>
            </a:r>
          </a:p>
          <a:p>
            <a:r>
              <a:rPr lang="en-US" altLang="en-US" dirty="0">
                <a:solidFill>
                  <a:srgbClr val="000000"/>
                </a:solidFill>
                <a:latin typeface="Gill Sans MT"/>
                <a:cs typeface="Gill Sans MT"/>
              </a:rPr>
              <a:t>  and can reveal conserved residues or motifs</a:t>
            </a:r>
          </a:p>
          <a:p>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A single query can be searched against </a:t>
            </a:r>
          </a:p>
          <a:p>
            <a:r>
              <a:rPr lang="en-US" altLang="en-US" dirty="0">
                <a:solidFill>
                  <a:srgbClr val="000000"/>
                </a:solidFill>
                <a:latin typeface="Gill Sans MT"/>
                <a:cs typeface="Gill Sans MT"/>
              </a:rPr>
              <a:t>  a database of MSAs (e.g. PFAM)</a:t>
            </a:r>
          </a:p>
          <a:p>
            <a:endParaRPr lang="en-US" altLang="en-US" dirty="0">
              <a:solidFill>
                <a:srgbClr val="000000"/>
              </a:solidFill>
              <a:latin typeface="Gill Sans MT"/>
              <a:cs typeface="Gill Sans MT"/>
            </a:endParaRPr>
          </a:p>
          <a:p>
            <a:pPr>
              <a:buFontTx/>
              <a:buChar char="•"/>
            </a:pPr>
            <a:r>
              <a:rPr lang="en-US" altLang="en-US" dirty="0">
                <a:solidFill>
                  <a:srgbClr val="000000"/>
                </a:solidFill>
                <a:latin typeface="Gill Sans MT"/>
                <a:cs typeface="Gill Sans MT"/>
              </a:rPr>
              <a:t> Regulatory regions of genes may have consensus</a:t>
            </a:r>
          </a:p>
          <a:p>
            <a:r>
              <a:rPr lang="en-US" altLang="en-US" dirty="0">
                <a:solidFill>
                  <a:srgbClr val="000000"/>
                </a:solidFill>
                <a:latin typeface="Gill Sans MT"/>
                <a:cs typeface="Gill Sans MT"/>
              </a:rPr>
              <a:t>  sequences identifiable by MSA</a:t>
            </a:r>
          </a:p>
        </p:txBody>
      </p:sp>
      <p:sp>
        <p:nvSpPr>
          <p:cNvPr id="29700" name="Line 1028"/>
          <p:cNvSpPr>
            <a:spLocks noChangeShapeType="1"/>
          </p:cNvSpPr>
          <p:nvPr/>
        </p:nvSpPr>
        <p:spPr bwMode="auto">
          <a:xfrm>
            <a:off x="1828800" y="1219200"/>
            <a:ext cx="6705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Tree>
    <p:extLst>
      <p:ext uri="{BB962C8B-B14F-4D97-AF65-F5344CB8AC3E}">
        <p14:creationId xmlns:p14="http://schemas.microsoft.com/office/powerpoint/2010/main" val="2740179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1430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7927775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676400" y="304800"/>
            <a:ext cx="65839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Multiple sequence alignment: </a:t>
            </a:r>
            <a:r>
              <a:rPr lang="en-US" sz="2800" dirty="0" smtClean="0">
                <a:solidFill>
                  <a:srgbClr val="000000"/>
                </a:solidFill>
                <a:latin typeface="Gill Sans MT"/>
                <a:cs typeface="Gill Sans MT"/>
              </a:rPr>
              <a:t>exact methods</a:t>
            </a:r>
            <a:endParaRPr lang="en-US" sz="2800" dirty="0">
              <a:solidFill>
                <a:srgbClr val="000000"/>
              </a:solidFill>
              <a:latin typeface="Gill Sans MT"/>
              <a:cs typeface="Gill Sans MT"/>
            </a:endParaRPr>
          </a:p>
        </p:txBody>
      </p:sp>
      <p:sp>
        <p:nvSpPr>
          <p:cNvPr id="31747" name="Line 3"/>
          <p:cNvSpPr>
            <a:spLocks noChangeShapeType="1"/>
          </p:cNvSpPr>
          <p:nvPr/>
        </p:nvSpPr>
        <p:spPr bwMode="auto">
          <a:xfrm>
            <a:off x="1752600" y="1143000"/>
            <a:ext cx="678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28676" name="Text Box 4"/>
          <p:cNvSpPr txBox="1">
            <a:spLocks noChangeArrowheads="1"/>
          </p:cNvSpPr>
          <p:nvPr/>
        </p:nvSpPr>
        <p:spPr bwMode="auto">
          <a:xfrm>
            <a:off x="1524000" y="2209800"/>
            <a:ext cx="7162800" cy="1569660"/>
          </a:xfrm>
          <a:prstGeom prst="rect">
            <a:avLst/>
          </a:prstGeom>
          <a:noFill/>
          <a:ln w="9525">
            <a:noFill/>
            <a:miter lim="800000"/>
            <a:headEnd/>
            <a:tailEnd/>
          </a:ln>
        </p:spPr>
        <p:txBody>
          <a:bodyPr wrap="square">
            <a:spAutoFit/>
          </a:bodyPr>
          <a:lstStyle/>
          <a:p>
            <a:pPr marL="457200" indent="-457200">
              <a:defRPr/>
            </a:pPr>
            <a:r>
              <a:rPr lang="en-US" sz="2400" dirty="0" smtClean="0">
                <a:solidFill>
                  <a:srgbClr val="000000"/>
                </a:solidFill>
                <a:latin typeface="Gill Sans MT"/>
                <a:cs typeface="Gill Sans MT"/>
              </a:rPr>
              <a:t>Exact methods of multiple alignment use dynamic programming and are guaranteed to find optimal solutions. But they are not feasible for more than a few sequences.</a:t>
            </a:r>
            <a:endParaRPr lang="en-US" sz="2400" dirty="0">
              <a:solidFill>
                <a:srgbClr val="000000"/>
              </a:solidFill>
              <a:latin typeface="Gill Sans MT"/>
              <a:cs typeface="Gill Sans MT"/>
            </a:endParaRPr>
          </a:p>
        </p:txBody>
      </p:sp>
    </p:spTree>
    <p:extLst>
      <p:ext uri="{BB962C8B-B14F-4D97-AF65-F5344CB8AC3E}">
        <p14:creationId xmlns:p14="http://schemas.microsoft.com/office/powerpoint/2010/main" val="326543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069797" y="304800"/>
            <a:ext cx="57026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Multiple sequence alignment: methods</a:t>
            </a:r>
          </a:p>
        </p:txBody>
      </p:sp>
      <p:sp>
        <p:nvSpPr>
          <p:cNvPr id="31747" name="Line 3"/>
          <p:cNvSpPr>
            <a:spLocks noChangeShapeType="1"/>
          </p:cNvSpPr>
          <p:nvPr/>
        </p:nvSpPr>
        <p:spPr bwMode="auto">
          <a:xfrm>
            <a:off x="1752600" y="1143000"/>
            <a:ext cx="6781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28676" name="Text Box 4"/>
          <p:cNvSpPr txBox="1">
            <a:spLocks noChangeArrowheads="1"/>
          </p:cNvSpPr>
          <p:nvPr/>
        </p:nvSpPr>
        <p:spPr bwMode="auto">
          <a:xfrm>
            <a:off x="1524000" y="2209800"/>
            <a:ext cx="7162800" cy="2308324"/>
          </a:xfrm>
          <a:prstGeom prst="rect">
            <a:avLst/>
          </a:prstGeom>
          <a:noFill/>
          <a:ln w="9525">
            <a:noFill/>
            <a:miter lim="800000"/>
            <a:headEnd/>
            <a:tailEnd/>
          </a:ln>
        </p:spPr>
        <p:txBody>
          <a:bodyPr wrap="square">
            <a:spAutoFit/>
          </a:bodyPr>
          <a:lstStyle/>
          <a:p>
            <a:pPr marL="457200" indent="-457200">
              <a:defRPr/>
            </a:pPr>
            <a:r>
              <a:rPr lang="en-US" sz="2400" dirty="0">
                <a:solidFill>
                  <a:srgbClr val="000000"/>
                </a:solidFill>
                <a:latin typeface="Gill Sans MT"/>
                <a:cs typeface="Gill Sans MT"/>
              </a:rPr>
              <a:t>Progressive methods: use a guide tree (related to a</a:t>
            </a:r>
          </a:p>
          <a:p>
            <a:pPr>
              <a:defRPr/>
            </a:pPr>
            <a:r>
              <a:rPr lang="en-US" sz="2400" dirty="0" err="1">
                <a:solidFill>
                  <a:srgbClr val="000000"/>
                </a:solidFill>
                <a:latin typeface="Gill Sans MT"/>
                <a:cs typeface="Gill Sans MT"/>
              </a:rPr>
              <a:t>phylogenetic</a:t>
            </a:r>
            <a:r>
              <a:rPr lang="en-US" sz="2400" dirty="0">
                <a:solidFill>
                  <a:srgbClr val="000000"/>
                </a:solidFill>
                <a:latin typeface="Gill Sans MT"/>
                <a:cs typeface="Gill Sans MT"/>
              </a:rPr>
              <a:t> tree) to determine how to combine </a:t>
            </a:r>
            <a:r>
              <a:rPr lang="en-US" sz="2400" dirty="0" err="1">
                <a:solidFill>
                  <a:srgbClr val="000000"/>
                </a:solidFill>
                <a:latin typeface="Gill Sans MT"/>
                <a:cs typeface="Gill Sans MT"/>
              </a:rPr>
              <a:t>pairwise</a:t>
            </a:r>
            <a:r>
              <a:rPr lang="en-US" sz="2400" dirty="0">
                <a:solidFill>
                  <a:srgbClr val="000000"/>
                </a:solidFill>
                <a:latin typeface="Gill Sans MT"/>
                <a:cs typeface="Gill Sans MT"/>
              </a:rPr>
              <a:t> alignments one by one to create a multiple alignment.</a:t>
            </a:r>
          </a:p>
          <a:p>
            <a:pPr marL="457200" indent="-457200">
              <a:defRPr/>
            </a:pPr>
            <a:endParaRPr lang="en-US" sz="2400" dirty="0">
              <a:solidFill>
                <a:srgbClr val="000000"/>
              </a:solidFill>
              <a:latin typeface="Gill Sans MT"/>
              <a:cs typeface="Gill Sans MT"/>
            </a:endParaRPr>
          </a:p>
          <a:p>
            <a:pPr marL="457200" indent="-457200">
              <a:defRPr/>
            </a:pPr>
            <a:r>
              <a:rPr lang="en-US" sz="2400" dirty="0">
                <a:solidFill>
                  <a:srgbClr val="000000"/>
                </a:solidFill>
                <a:latin typeface="Gill Sans MT"/>
                <a:cs typeface="Gill Sans MT"/>
              </a:rPr>
              <a:t>Examples: CLUSTALW, MUSCLE</a:t>
            </a:r>
          </a:p>
        </p:txBody>
      </p:sp>
    </p:spTree>
    <p:extLst>
      <p:ext uri="{BB962C8B-B14F-4D97-AF65-F5344CB8AC3E}">
        <p14:creationId xmlns:p14="http://schemas.microsoft.com/office/powerpoint/2010/main" val="3962744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057400" y="304800"/>
            <a:ext cx="57026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a:solidFill>
                  <a:srgbClr val="000000"/>
                </a:solidFill>
                <a:latin typeface="Gill Sans MT"/>
                <a:cs typeface="Gill Sans MT"/>
              </a:rPr>
              <a:t>Multiple sequence alignment: methods</a:t>
            </a:r>
          </a:p>
        </p:txBody>
      </p:sp>
      <p:sp>
        <p:nvSpPr>
          <p:cNvPr id="32771" name="Line 3"/>
          <p:cNvSpPr>
            <a:spLocks noChangeShapeType="1"/>
          </p:cNvSpPr>
          <p:nvPr/>
        </p:nvSpPr>
        <p:spPr bwMode="auto">
          <a:xfrm>
            <a:off x="1600200" y="1143000"/>
            <a:ext cx="6934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32772" name="Text Box 4"/>
          <p:cNvSpPr txBox="1">
            <a:spLocks noChangeArrowheads="1"/>
          </p:cNvSpPr>
          <p:nvPr/>
        </p:nvSpPr>
        <p:spPr bwMode="auto">
          <a:xfrm>
            <a:off x="1447800" y="1676400"/>
            <a:ext cx="6705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solidFill>
                  <a:srgbClr val="000000"/>
                </a:solidFill>
                <a:latin typeface="Gill Sans MT"/>
                <a:cs typeface="Gill Sans MT"/>
              </a:rPr>
              <a:t>Example of MSA using </a:t>
            </a:r>
            <a:r>
              <a:rPr lang="en-US" altLang="en-US" dirty="0" err="1">
                <a:solidFill>
                  <a:srgbClr val="000000"/>
                </a:solidFill>
                <a:latin typeface="Gill Sans MT"/>
                <a:cs typeface="Gill Sans MT"/>
              </a:rPr>
              <a:t>ClustalW</a:t>
            </a:r>
            <a:r>
              <a:rPr lang="en-US" altLang="en-US" dirty="0">
                <a:solidFill>
                  <a:srgbClr val="000000"/>
                </a:solidFill>
                <a:latin typeface="Gill Sans MT"/>
                <a:cs typeface="Gill Sans MT"/>
              </a:rPr>
              <a:t>: two data sets</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Five distantly related </a:t>
            </a:r>
            <a:r>
              <a:rPr lang="en-US" altLang="en-US" dirty="0" err="1">
                <a:solidFill>
                  <a:srgbClr val="000000"/>
                </a:solidFill>
                <a:latin typeface="Gill Sans MT"/>
                <a:cs typeface="Gill Sans MT"/>
              </a:rPr>
              <a:t>globins</a:t>
            </a:r>
            <a:r>
              <a:rPr lang="en-US" altLang="en-US" dirty="0">
                <a:solidFill>
                  <a:srgbClr val="000000"/>
                </a:solidFill>
                <a:latin typeface="Gill Sans MT"/>
                <a:cs typeface="Gill Sans MT"/>
              </a:rPr>
              <a:t> (human to plant)</a:t>
            </a: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Five closely related beta </a:t>
            </a:r>
            <a:r>
              <a:rPr lang="en-US" altLang="en-US" dirty="0" err="1">
                <a:solidFill>
                  <a:srgbClr val="000000"/>
                </a:solidFill>
                <a:latin typeface="Gill Sans MT"/>
                <a:cs typeface="Gill Sans MT"/>
              </a:rPr>
              <a:t>globins</a:t>
            </a:r>
            <a:endParaRPr lang="en-US" altLang="en-US" dirty="0">
              <a:solidFill>
                <a:srgbClr val="000000"/>
              </a:solidFill>
              <a:latin typeface="Gill Sans MT"/>
              <a:cs typeface="Gill Sans MT"/>
            </a:endParaRPr>
          </a:p>
          <a:p>
            <a:endParaRPr lang="en-US" altLang="en-US" dirty="0">
              <a:solidFill>
                <a:srgbClr val="000000"/>
              </a:solidFill>
              <a:latin typeface="Gill Sans MT"/>
              <a:cs typeface="Gill Sans MT"/>
            </a:endParaRPr>
          </a:p>
          <a:p>
            <a:endParaRPr lang="en-US" altLang="en-US" dirty="0">
              <a:solidFill>
                <a:srgbClr val="000000"/>
              </a:solidFill>
              <a:latin typeface="Gill Sans MT"/>
              <a:cs typeface="Gill Sans MT"/>
            </a:endParaRPr>
          </a:p>
          <a:p>
            <a:r>
              <a:rPr lang="en-US" altLang="en-US" dirty="0">
                <a:solidFill>
                  <a:srgbClr val="000000"/>
                </a:solidFill>
                <a:latin typeface="Gill Sans MT"/>
                <a:cs typeface="Gill Sans MT"/>
              </a:rPr>
              <a:t>Obtain your sequences in the FASTA format! </a:t>
            </a:r>
          </a:p>
          <a:p>
            <a:r>
              <a:rPr lang="en-US" altLang="en-US" dirty="0">
                <a:solidFill>
                  <a:srgbClr val="000000"/>
                </a:solidFill>
                <a:latin typeface="Gill Sans MT"/>
                <a:cs typeface="Gill Sans MT"/>
              </a:rPr>
              <a:t>You can save them in a Word document or text editor.</a:t>
            </a:r>
          </a:p>
          <a:p>
            <a:r>
              <a:rPr lang="en-US" altLang="en-US" dirty="0">
                <a:solidFill>
                  <a:srgbClr val="000000"/>
                </a:solidFill>
                <a:latin typeface="Gill Sans MT"/>
                <a:cs typeface="Gill Sans MT"/>
              </a:rPr>
              <a:t>Visit </a:t>
            </a:r>
            <a:r>
              <a:rPr lang="en-US" altLang="en-US" dirty="0" err="1">
                <a:solidFill>
                  <a:srgbClr val="000000"/>
                </a:solidFill>
                <a:latin typeface="Gill Sans MT"/>
                <a:cs typeface="Gill Sans MT"/>
              </a:rPr>
              <a:t>www.bioinfbook.org</a:t>
            </a:r>
            <a:r>
              <a:rPr lang="en-US" altLang="en-US" dirty="0">
                <a:solidFill>
                  <a:srgbClr val="000000"/>
                </a:solidFill>
                <a:latin typeface="Gill Sans MT"/>
                <a:cs typeface="Gill Sans MT"/>
              </a:rPr>
              <a:t> for web documents 6-3 and 6-4</a:t>
            </a:r>
          </a:p>
        </p:txBody>
      </p:sp>
    </p:spTree>
    <p:extLst>
      <p:ext uri="{BB962C8B-B14F-4D97-AF65-F5344CB8AC3E}">
        <p14:creationId xmlns:p14="http://schemas.microsoft.com/office/powerpoint/2010/main" val="2578301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p:cNvPicPr>
          <p:nvPr/>
        </p:nvPicPr>
        <p:blipFill rotWithShape="1">
          <a:blip r:embed="rId2">
            <a:extLst>
              <a:ext uri="{28A0092B-C50C-407E-A947-70E740481C1C}">
                <a14:useLocalDpi xmlns:a14="http://schemas.microsoft.com/office/drawing/2010/main" val="0"/>
              </a:ext>
            </a:extLst>
          </a:blip>
          <a:srcRect b="14860"/>
          <a:stretch/>
        </p:blipFill>
        <p:spPr bwMode="auto">
          <a:xfrm>
            <a:off x="1600200" y="537733"/>
            <a:ext cx="6934200" cy="601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6.1</a:t>
            </a:r>
          </a:p>
          <a:p>
            <a:r>
              <a:rPr lang="en-US" dirty="0" smtClean="0">
                <a:solidFill>
                  <a:schemeClr val="bg1">
                    <a:lumMod val="50000"/>
                  </a:schemeClr>
                </a:solidFill>
              </a:rPr>
              <a:t>Page 209</a:t>
            </a:r>
            <a:endParaRPr lang="en-US" dirty="0">
              <a:solidFill>
                <a:schemeClr val="bg1">
                  <a:lumMod val="50000"/>
                </a:schemeClr>
              </a:solidFill>
            </a:endParaRPr>
          </a:p>
        </p:txBody>
      </p:sp>
      <p:sp>
        <p:nvSpPr>
          <p:cNvPr id="4" name="Text Box 2"/>
          <p:cNvSpPr txBox="1">
            <a:spLocks noChangeArrowheads="1"/>
          </p:cNvSpPr>
          <p:nvPr/>
        </p:nvSpPr>
        <p:spPr bwMode="auto">
          <a:xfrm>
            <a:off x="2464996" y="76200"/>
            <a:ext cx="5917004"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latin typeface="Gill Sans MT"/>
                <a:cs typeface="Gill Sans MT"/>
              </a:rPr>
              <a:t>Use </a:t>
            </a:r>
            <a:r>
              <a:rPr lang="en-US" sz="2800" dirty="0" err="1">
                <a:latin typeface="Gill Sans MT"/>
                <a:cs typeface="Gill Sans MT"/>
              </a:rPr>
              <a:t>ClustalW</a:t>
            </a:r>
            <a:r>
              <a:rPr lang="en-US" sz="2800" dirty="0">
                <a:latin typeface="Gill Sans MT"/>
                <a:cs typeface="Gill Sans MT"/>
              </a:rPr>
              <a:t> to do a progressive MSA</a:t>
            </a:r>
          </a:p>
        </p:txBody>
      </p:sp>
      <p:sp>
        <p:nvSpPr>
          <p:cNvPr id="5" name="Text Box 4"/>
          <p:cNvSpPr txBox="1">
            <a:spLocks noChangeArrowheads="1"/>
          </p:cNvSpPr>
          <p:nvPr/>
        </p:nvSpPr>
        <p:spPr bwMode="auto">
          <a:xfrm>
            <a:off x="3657600" y="6243935"/>
            <a:ext cx="53213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3366FF"/>
                </a:solidFill>
                <a:latin typeface="Gill Sans MT"/>
                <a:cs typeface="Gill Sans MT"/>
              </a:rPr>
              <a:t>http://www.ebi.ac.uk/Tools/msa/clustalw2/</a:t>
            </a:r>
          </a:p>
        </p:txBody>
      </p:sp>
    </p:spTree>
    <p:extLst>
      <p:ext uri="{BB962C8B-B14F-4D97-AF65-F5344CB8AC3E}">
        <p14:creationId xmlns:p14="http://schemas.microsoft.com/office/powerpoint/2010/main" val="1720559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p:cNvPicPr>
          <p:nvPr/>
        </p:nvPicPr>
        <p:blipFill rotWithShape="1">
          <a:blip r:embed="rId2">
            <a:extLst>
              <a:ext uri="{28A0092B-C50C-407E-A947-70E740481C1C}">
                <a14:useLocalDpi xmlns:a14="http://schemas.microsoft.com/office/drawing/2010/main" val="0"/>
              </a:ext>
            </a:extLst>
          </a:blip>
          <a:srcRect b="59734"/>
          <a:stretch/>
        </p:blipFill>
        <p:spPr bwMode="auto">
          <a:xfrm>
            <a:off x="2424113" y="260350"/>
            <a:ext cx="6186487" cy="345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6.2</a:t>
            </a:r>
          </a:p>
          <a:p>
            <a:r>
              <a:rPr lang="en-US" dirty="0" smtClean="0">
                <a:solidFill>
                  <a:schemeClr val="bg1">
                    <a:lumMod val="50000"/>
                  </a:schemeClr>
                </a:solidFill>
              </a:rPr>
              <a:t>Page 210</a:t>
            </a:r>
            <a:endParaRPr lang="en-US" dirty="0">
              <a:solidFill>
                <a:schemeClr val="bg1">
                  <a:lumMod val="50000"/>
                </a:schemeClr>
              </a:solidFill>
            </a:endParaRPr>
          </a:p>
        </p:txBody>
      </p:sp>
      <p:sp>
        <p:nvSpPr>
          <p:cNvPr id="4" name="Left Arrow 3"/>
          <p:cNvSpPr>
            <a:spLocks noChangeArrowheads="1"/>
          </p:cNvSpPr>
          <p:nvPr/>
        </p:nvSpPr>
        <p:spPr bwMode="auto">
          <a:xfrm>
            <a:off x="7857960" y="3330072"/>
            <a:ext cx="1143000" cy="304800"/>
          </a:xfrm>
          <a:prstGeom prst="leftArrow">
            <a:avLst>
              <a:gd name="adj1" fmla="val 50000"/>
              <a:gd name="adj2" fmla="val 50000"/>
            </a:avLst>
          </a:prstGeom>
          <a:solidFill>
            <a:srgbClr val="3366FF"/>
          </a:solidFill>
          <a:ln w="9525" algn="ctr">
            <a:solidFill>
              <a:schemeClr val="tx1"/>
            </a:solidFill>
            <a:round/>
            <a:headEnd/>
            <a:tailEnd/>
          </a:ln>
        </p:spPr>
        <p:txBody>
          <a:bodyPr/>
          <a:lstStyle/>
          <a:p>
            <a:endParaRPr lang="en-US"/>
          </a:p>
        </p:txBody>
      </p:sp>
      <p:sp>
        <p:nvSpPr>
          <p:cNvPr id="5" name="Rectangle 7"/>
          <p:cNvSpPr>
            <a:spLocks noChangeArrowheads="1"/>
          </p:cNvSpPr>
          <p:nvPr/>
        </p:nvSpPr>
        <p:spPr bwMode="auto">
          <a:xfrm>
            <a:off x="8044549" y="3581400"/>
            <a:ext cx="870851"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sz="2400" dirty="0">
                <a:solidFill>
                  <a:srgbClr val="FF0000"/>
                </a:solidFill>
                <a:latin typeface="Gill Sans MT"/>
                <a:cs typeface="Gill Sans MT"/>
              </a:rPr>
              <a:t>best </a:t>
            </a:r>
          </a:p>
          <a:p>
            <a:pPr>
              <a:lnSpc>
                <a:spcPct val="80000"/>
              </a:lnSpc>
            </a:pPr>
            <a:r>
              <a:rPr lang="en-US" sz="2400" dirty="0">
                <a:solidFill>
                  <a:srgbClr val="FF0000"/>
                </a:solidFill>
                <a:latin typeface="Gill Sans MT"/>
                <a:cs typeface="Gill Sans MT"/>
              </a:rPr>
              <a:t>score</a:t>
            </a:r>
          </a:p>
        </p:txBody>
      </p:sp>
      <p:sp>
        <p:nvSpPr>
          <p:cNvPr id="6" name="Rectangle 7"/>
          <p:cNvSpPr>
            <a:spLocks noChangeArrowheads="1"/>
          </p:cNvSpPr>
          <p:nvPr/>
        </p:nvSpPr>
        <p:spPr bwMode="auto">
          <a:xfrm>
            <a:off x="6705600" y="4114800"/>
            <a:ext cx="2362200"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400" dirty="0" smtClean="0">
                <a:solidFill>
                  <a:srgbClr val="FF0000"/>
                </a:solidFill>
                <a:latin typeface="Gill Sans MT"/>
                <a:cs typeface="Gill Sans MT"/>
              </a:rPr>
              <a:t>(highest percent pairwise identity)</a:t>
            </a:r>
            <a:endParaRPr lang="en-US" sz="2400" dirty="0">
              <a:solidFill>
                <a:srgbClr val="FF0000"/>
              </a:solidFill>
              <a:latin typeface="Gill Sans MT"/>
              <a:cs typeface="Gill Sans MT"/>
            </a:endParaRPr>
          </a:p>
        </p:txBody>
      </p:sp>
      <p:sp>
        <p:nvSpPr>
          <p:cNvPr id="9" name="Rectangle 7"/>
          <p:cNvSpPr>
            <a:spLocks noChangeArrowheads="1"/>
          </p:cNvSpPr>
          <p:nvPr/>
        </p:nvSpPr>
        <p:spPr bwMode="auto">
          <a:xfrm>
            <a:off x="152400" y="533400"/>
            <a:ext cx="2667000" cy="9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400" dirty="0" err="1" smtClean="0">
                <a:solidFill>
                  <a:srgbClr val="0000FF"/>
                </a:solidFill>
                <a:latin typeface="Gill Sans MT"/>
                <a:cs typeface="Gill Sans MT"/>
              </a:rPr>
              <a:t>ClustalW</a:t>
            </a:r>
            <a:r>
              <a:rPr lang="en-US" sz="2400" dirty="0" smtClean="0">
                <a:solidFill>
                  <a:srgbClr val="0000FF"/>
                </a:solidFill>
                <a:latin typeface="Gill Sans MT"/>
                <a:cs typeface="Gill Sans MT"/>
              </a:rPr>
              <a:t> stage 1: series of pairwise alignments</a:t>
            </a:r>
            <a:endParaRPr lang="en-US" sz="2400" dirty="0">
              <a:solidFill>
                <a:srgbClr val="0000FF"/>
              </a:solidFill>
              <a:latin typeface="Gill Sans MT"/>
              <a:cs typeface="Gill Sans MT"/>
            </a:endParaRPr>
          </a:p>
        </p:txBody>
      </p:sp>
    </p:spTree>
    <p:extLst>
      <p:ext uri="{BB962C8B-B14F-4D97-AF65-F5344CB8AC3E}">
        <p14:creationId xmlns:p14="http://schemas.microsoft.com/office/powerpoint/2010/main" val="7619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381000"/>
            <a:ext cx="7086600" cy="523220"/>
          </a:xfrm>
          <a:prstGeom prst="rect">
            <a:avLst/>
          </a:prstGeom>
          <a:noFill/>
        </p:spPr>
        <p:txBody>
          <a:bodyPr wrap="square" rtlCol="0">
            <a:spAutoFit/>
          </a:bodyPr>
          <a:lstStyle/>
          <a:p>
            <a:pPr algn="ctr"/>
            <a:r>
              <a:rPr lang="en-US" sz="2800" dirty="0" smtClean="0"/>
              <a:t>Learning objectives</a:t>
            </a:r>
            <a:endParaRPr lang="en-US" sz="2800" dirty="0"/>
          </a:p>
        </p:txBody>
      </p:sp>
      <p:sp>
        <p:nvSpPr>
          <p:cNvPr id="2" name="TextBox 1"/>
          <p:cNvSpPr txBox="1"/>
          <p:nvPr/>
        </p:nvSpPr>
        <p:spPr>
          <a:xfrm>
            <a:off x="1524000" y="1600200"/>
            <a:ext cx="6934200" cy="4555093"/>
          </a:xfrm>
          <a:prstGeom prst="rect">
            <a:avLst/>
          </a:prstGeom>
          <a:noFill/>
        </p:spPr>
        <p:txBody>
          <a:bodyPr wrap="square" rtlCol="0">
            <a:spAutoFit/>
          </a:bodyPr>
          <a:lstStyle/>
          <a:p>
            <a:pPr marL="342900" indent="-342900">
              <a:lnSpc>
                <a:spcPct val="110000"/>
              </a:lnSpc>
              <a:buFont typeface="Arial"/>
              <a:buChar char="•"/>
            </a:pPr>
            <a:r>
              <a:rPr lang="en-US" sz="2400" dirty="0"/>
              <a:t>E</a:t>
            </a:r>
            <a:r>
              <a:rPr lang="en-US" sz="2400" dirty="0" smtClean="0"/>
              <a:t>xplain </a:t>
            </a:r>
            <a:r>
              <a:rPr lang="en-US" sz="2400" dirty="0"/>
              <a:t>the three main stages by which </a:t>
            </a:r>
            <a:r>
              <a:rPr lang="en-US" sz="2400" dirty="0" err="1"/>
              <a:t>ClustalW</a:t>
            </a:r>
            <a:r>
              <a:rPr lang="en-US" sz="2400" dirty="0"/>
              <a:t> performs multiple sequence alignment </a:t>
            </a:r>
            <a:r>
              <a:rPr lang="en-US" sz="2400" dirty="0" smtClean="0"/>
              <a:t>(MSA);</a:t>
            </a:r>
          </a:p>
          <a:p>
            <a:pPr marL="342900" indent="-342900">
              <a:lnSpc>
                <a:spcPct val="110000"/>
              </a:lnSpc>
              <a:buFont typeface="Arial"/>
              <a:buChar char="•"/>
            </a:pPr>
            <a:r>
              <a:rPr lang="en-US" sz="2400" dirty="0" smtClean="0"/>
              <a:t>Describe </a:t>
            </a:r>
            <a:r>
              <a:rPr lang="en-US" sz="2400" dirty="0"/>
              <a:t>several alternative programs for </a:t>
            </a:r>
            <a:r>
              <a:rPr lang="en-US" sz="2400" dirty="0" smtClean="0"/>
              <a:t>MSA </a:t>
            </a:r>
            <a:r>
              <a:rPr lang="en-US" sz="2400" dirty="0"/>
              <a:t>(such as </a:t>
            </a:r>
            <a:r>
              <a:rPr lang="en-US" sz="2400" dirty="0" smtClean="0"/>
              <a:t>MUSCLE, </a:t>
            </a:r>
            <a:r>
              <a:rPr lang="en-US" sz="2400" dirty="0" err="1"/>
              <a:t>ProbCons</a:t>
            </a:r>
            <a:r>
              <a:rPr lang="en-US" sz="2400" dirty="0"/>
              <a:t>, and </a:t>
            </a:r>
            <a:r>
              <a:rPr lang="en-US" sz="2400" dirty="0" err="1" smtClean="0"/>
              <a:t>TCoffee</a:t>
            </a:r>
            <a:r>
              <a:rPr lang="en-US" sz="2400" dirty="0" smtClean="0"/>
              <a:t>);</a:t>
            </a:r>
          </a:p>
          <a:p>
            <a:pPr marL="342900" indent="-342900">
              <a:lnSpc>
                <a:spcPct val="110000"/>
              </a:lnSpc>
              <a:buFont typeface="Arial"/>
              <a:buChar char="•"/>
            </a:pPr>
            <a:r>
              <a:rPr lang="en-US" sz="2400" dirty="0" smtClean="0"/>
              <a:t>Explain </a:t>
            </a:r>
            <a:r>
              <a:rPr lang="en-US" sz="2400" dirty="0"/>
              <a:t>how they work, and contrast them with </a:t>
            </a:r>
            <a:r>
              <a:rPr lang="en-US" sz="2400" dirty="0" err="1"/>
              <a:t>ClustalW</a:t>
            </a:r>
            <a:r>
              <a:rPr lang="en-US" sz="2400" dirty="0"/>
              <a:t>; </a:t>
            </a:r>
            <a:endParaRPr lang="en-US" sz="2400" dirty="0" smtClean="0"/>
          </a:p>
          <a:p>
            <a:pPr marL="342900" indent="-342900">
              <a:lnSpc>
                <a:spcPct val="110000"/>
              </a:lnSpc>
              <a:buFont typeface="Arial"/>
              <a:buChar char="•"/>
            </a:pPr>
            <a:r>
              <a:rPr lang="en-US" sz="2400" dirty="0" smtClean="0"/>
              <a:t>Explain </a:t>
            </a:r>
            <a:r>
              <a:rPr lang="en-US" sz="2400" dirty="0"/>
              <a:t>the significance of performing benchmarking studies and describe several of their </a:t>
            </a:r>
            <a:r>
              <a:rPr lang="en-US" sz="2400" dirty="0" smtClean="0"/>
              <a:t>basic </a:t>
            </a:r>
            <a:r>
              <a:rPr lang="en-US" sz="2400" dirty="0"/>
              <a:t>conclusions for </a:t>
            </a:r>
            <a:r>
              <a:rPr lang="en-US" sz="2400" dirty="0" smtClean="0"/>
              <a:t>MSA; </a:t>
            </a:r>
          </a:p>
          <a:p>
            <a:pPr marL="342900" indent="-342900">
              <a:lnSpc>
                <a:spcPct val="110000"/>
              </a:lnSpc>
              <a:buFont typeface="Arial"/>
              <a:buChar char="•"/>
            </a:pPr>
            <a:r>
              <a:rPr lang="en-US" sz="2400" dirty="0" smtClean="0"/>
              <a:t>Explain </a:t>
            </a:r>
            <a:r>
              <a:rPr lang="en-US" sz="2400" dirty="0"/>
              <a:t>the issues surrounding </a:t>
            </a:r>
            <a:r>
              <a:rPr lang="en-US" sz="2400" dirty="0" smtClean="0"/>
              <a:t>MSA </a:t>
            </a:r>
            <a:r>
              <a:rPr lang="en-US" sz="2400" dirty="0"/>
              <a:t>of genomic </a:t>
            </a:r>
            <a:r>
              <a:rPr lang="en-US" sz="2400" dirty="0" smtClean="0"/>
              <a:t>regions</a:t>
            </a:r>
            <a:endParaRPr lang="en-US" sz="2400" dirty="0"/>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p:cNvPicPr>
          <p:nvPr/>
        </p:nvPicPr>
        <p:blipFill rotWithShape="1">
          <a:blip r:embed="rId2">
            <a:extLst>
              <a:ext uri="{28A0092B-C50C-407E-A947-70E740481C1C}">
                <a14:useLocalDpi xmlns:a14="http://schemas.microsoft.com/office/drawing/2010/main" val="0"/>
              </a:ext>
            </a:extLst>
          </a:blip>
          <a:srcRect b="25855"/>
          <a:stretch/>
        </p:blipFill>
        <p:spPr bwMode="auto">
          <a:xfrm>
            <a:off x="2424113" y="260350"/>
            <a:ext cx="6186487" cy="636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6.2</a:t>
            </a:r>
          </a:p>
          <a:p>
            <a:r>
              <a:rPr lang="en-US" dirty="0" smtClean="0">
                <a:solidFill>
                  <a:schemeClr val="bg1">
                    <a:lumMod val="50000"/>
                  </a:schemeClr>
                </a:solidFill>
              </a:rPr>
              <a:t>Page 210</a:t>
            </a:r>
            <a:endParaRPr lang="en-US" dirty="0">
              <a:solidFill>
                <a:schemeClr val="bg1">
                  <a:lumMod val="50000"/>
                </a:schemeClr>
              </a:solidFill>
            </a:endParaRPr>
          </a:p>
        </p:txBody>
      </p:sp>
      <p:sp>
        <p:nvSpPr>
          <p:cNvPr id="4" name="Left Arrow 3"/>
          <p:cNvSpPr>
            <a:spLocks noChangeArrowheads="1"/>
          </p:cNvSpPr>
          <p:nvPr/>
        </p:nvSpPr>
        <p:spPr bwMode="auto">
          <a:xfrm>
            <a:off x="7857960" y="3330072"/>
            <a:ext cx="1143000" cy="304800"/>
          </a:xfrm>
          <a:prstGeom prst="leftArrow">
            <a:avLst>
              <a:gd name="adj1" fmla="val 50000"/>
              <a:gd name="adj2" fmla="val 50000"/>
            </a:avLst>
          </a:prstGeom>
          <a:solidFill>
            <a:srgbClr val="3366FF"/>
          </a:solidFill>
          <a:ln w="9525" algn="ctr">
            <a:solidFill>
              <a:schemeClr val="tx1"/>
            </a:solidFill>
            <a:round/>
            <a:headEnd/>
            <a:tailEnd/>
          </a:ln>
        </p:spPr>
        <p:txBody>
          <a:bodyPr/>
          <a:lstStyle/>
          <a:p>
            <a:endParaRPr lang="en-US"/>
          </a:p>
        </p:txBody>
      </p:sp>
      <p:sp>
        <p:nvSpPr>
          <p:cNvPr id="5" name="Rectangle 7"/>
          <p:cNvSpPr>
            <a:spLocks noChangeArrowheads="1"/>
          </p:cNvSpPr>
          <p:nvPr/>
        </p:nvSpPr>
        <p:spPr bwMode="auto">
          <a:xfrm>
            <a:off x="8044549" y="3581400"/>
            <a:ext cx="870851"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sz="2400" dirty="0">
                <a:solidFill>
                  <a:srgbClr val="FF0000"/>
                </a:solidFill>
                <a:latin typeface="Gill Sans MT"/>
                <a:cs typeface="Gill Sans MT"/>
              </a:rPr>
              <a:t>best </a:t>
            </a:r>
          </a:p>
          <a:p>
            <a:pPr>
              <a:lnSpc>
                <a:spcPct val="80000"/>
              </a:lnSpc>
            </a:pPr>
            <a:r>
              <a:rPr lang="en-US" sz="2400" dirty="0">
                <a:solidFill>
                  <a:srgbClr val="FF0000"/>
                </a:solidFill>
                <a:latin typeface="Gill Sans MT"/>
                <a:cs typeface="Gill Sans MT"/>
              </a:rPr>
              <a:t>score</a:t>
            </a:r>
          </a:p>
        </p:txBody>
      </p:sp>
      <p:sp>
        <p:nvSpPr>
          <p:cNvPr id="6" name="Rectangle 7"/>
          <p:cNvSpPr>
            <a:spLocks noChangeArrowheads="1"/>
          </p:cNvSpPr>
          <p:nvPr/>
        </p:nvSpPr>
        <p:spPr bwMode="auto">
          <a:xfrm>
            <a:off x="6705600" y="4114800"/>
            <a:ext cx="2362200"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400" dirty="0" smtClean="0">
                <a:solidFill>
                  <a:srgbClr val="FF0000"/>
                </a:solidFill>
                <a:latin typeface="Gill Sans MT"/>
                <a:cs typeface="Gill Sans MT"/>
              </a:rPr>
              <a:t>(highest percent pairwise identity)</a:t>
            </a:r>
            <a:endParaRPr lang="en-US" sz="2400" dirty="0">
              <a:solidFill>
                <a:srgbClr val="FF0000"/>
              </a:solidFill>
              <a:latin typeface="Gill Sans MT"/>
              <a:cs typeface="Gill Sans MT"/>
            </a:endParaRPr>
          </a:p>
        </p:txBody>
      </p:sp>
      <p:sp>
        <p:nvSpPr>
          <p:cNvPr id="7" name="Rectangle 7"/>
          <p:cNvSpPr>
            <a:spLocks noChangeArrowheads="1"/>
          </p:cNvSpPr>
          <p:nvPr/>
        </p:nvSpPr>
        <p:spPr bwMode="auto">
          <a:xfrm>
            <a:off x="152400" y="4333365"/>
            <a:ext cx="4267200" cy="1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200" dirty="0" smtClean="0">
                <a:solidFill>
                  <a:srgbClr val="FF0000"/>
                </a:solidFill>
                <a:latin typeface="Gill Sans MT"/>
                <a:cs typeface="Gill Sans MT"/>
              </a:rPr>
              <a:t>Note that the two proteins with the highest percent pairwise identity (soybean and rice globin) also have the shortest connecting branch lengths in the tree</a:t>
            </a:r>
            <a:endParaRPr lang="en-US" sz="2200" dirty="0">
              <a:solidFill>
                <a:srgbClr val="FF0000"/>
              </a:solidFill>
              <a:latin typeface="Gill Sans MT"/>
              <a:cs typeface="Gill Sans MT"/>
            </a:endParaRPr>
          </a:p>
        </p:txBody>
      </p:sp>
      <p:sp>
        <p:nvSpPr>
          <p:cNvPr id="8" name="Left Arrow 7"/>
          <p:cNvSpPr>
            <a:spLocks noChangeArrowheads="1"/>
          </p:cNvSpPr>
          <p:nvPr/>
        </p:nvSpPr>
        <p:spPr bwMode="auto">
          <a:xfrm>
            <a:off x="8572500" y="6248400"/>
            <a:ext cx="495300" cy="304800"/>
          </a:xfrm>
          <a:prstGeom prst="leftArrow">
            <a:avLst>
              <a:gd name="adj1" fmla="val 50000"/>
              <a:gd name="adj2" fmla="val 50000"/>
            </a:avLst>
          </a:prstGeom>
          <a:solidFill>
            <a:srgbClr val="3366FF"/>
          </a:solidFill>
          <a:ln w="9525" algn="ctr">
            <a:solidFill>
              <a:schemeClr val="tx1"/>
            </a:solidFill>
            <a:round/>
            <a:headEnd/>
            <a:tailEnd/>
          </a:ln>
        </p:spPr>
        <p:txBody>
          <a:bodyPr/>
          <a:lstStyle/>
          <a:p>
            <a:endParaRPr lang="en-US"/>
          </a:p>
        </p:txBody>
      </p:sp>
      <p:sp>
        <p:nvSpPr>
          <p:cNvPr id="9" name="Rectangle 7"/>
          <p:cNvSpPr>
            <a:spLocks noChangeArrowheads="1"/>
          </p:cNvSpPr>
          <p:nvPr/>
        </p:nvSpPr>
        <p:spPr bwMode="auto">
          <a:xfrm>
            <a:off x="152400" y="533400"/>
            <a:ext cx="2667000" cy="9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400" dirty="0" err="1" smtClean="0">
                <a:solidFill>
                  <a:srgbClr val="0000FF"/>
                </a:solidFill>
                <a:latin typeface="Gill Sans MT"/>
                <a:cs typeface="Gill Sans MT"/>
              </a:rPr>
              <a:t>ClustalW</a:t>
            </a:r>
            <a:r>
              <a:rPr lang="en-US" sz="2400" dirty="0" smtClean="0">
                <a:solidFill>
                  <a:srgbClr val="0000FF"/>
                </a:solidFill>
                <a:latin typeface="Gill Sans MT"/>
                <a:cs typeface="Gill Sans MT"/>
              </a:rPr>
              <a:t> stage 1: series of pairwise alignments</a:t>
            </a:r>
            <a:endParaRPr lang="en-US" sz="2400" dirty="0">
              <a:solidFill>
                <a:srgbClr val="0000FF"/>
              </a:solidFill>
              <a:latin typeface="Gill Sans MT"/>
              <a:cs typeface="Gill Sans MT"/>
            </a:endParaRPr>
          </a:p>
        </p:txBody>
      </p:sp>
      <p:sp>
        <p:nvSpPr>
          <p:cNvPr id="10" name="Rectangle 7"/>
          <p:cNvSpPr>
            <a:spLocks noChangeArrowheads="1"/>
          </p:cNvSpPr>
          <p:nvPr/>
        </p:nvSpPr>
        <p:spPr bwMode="auto">
          <a:xfrm>
            <a:off x="0" y="3495425"/>
            <a:ext cx="2667000"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sz="2400" dirty="0" err="1" smtClean="0">
                <a:solidFill>
                  <a:srgbClr val="0000FF"/>
                </a:solidFill>
                <a:latin typeface="Gill Sans MT"/>
                <a:cs typeface="Gill Sans MT"/>
              </a:rPr>
              <a:t>ClustalW</a:t>
            </a:r>
            <a:r>
              <a:rPr lang="en-US" sz="2400" dirty="0" smtClean="0">
                <a:solidFill>
                  <a:srgbClr val="0000FF"/>
                </a:solidFill>
                <a:latin typeface="Gill Sans MT"/>
                <a:cs typeface="Gill Sans MT"/>
              </a:rPr>
              <a:t> stage 2: create a guide tree</a:t>
            </a:r>
            <a:endParaRPr lang="en-US" sz="2400" dirty="0">
              <a:solidFill>
                <a:srgbClr val="0000FF"/>
              </a:solidFill>
              <a:latin typeface="Gill Sans MT"/>
              <a:cs typeface="Gill Sans MT"/>
            </a:endParaRPr>
          </a:p>
        </p:txBody>
      </p:sp>
    </p:spTree>
    <p:extLst>
      <p:ext uri="{BB962C8B-B14F-4D97-AF65-F5344CB8AC3E}">
        <p14:creationId xmlns:p14="http://schemas.microsoft.com/office/powerpoint/2010/main" val="506210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09800" y="381000"/>
            <a:ext cx="57492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a:latin typeface="Gill Sans MT"/>
                <a:cs typeface="Gill Sans MT"/>
              </a:rPr>
              <a:t>Feng-Doolittle MSA occurs in 3 stages</a:t>
            </a:r>
          </a:p>
        </p:txBody>
      </p:sp>
      <p:sp>
        <p:nvSpPr>
          <p:cNvPr id="34819" name="Line 3"/>
          <p:cNvSpPr>
            <a:spLocks noChangeShapeType="1"/>
          </p:cNvSpPr>
          <p:nvPr/>
        </p:nvSpPr>
        <p:spPr bwMode="auto">
          <a:xfrm>
            <a:off x="1981200" y="1143000"/>
            <a:ext cx="6553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34820" name="Text Box 4"/>
          <p:cNvSpPr txBox="1">
            <a:spLocks noChangeArrowheads="1"/>
          </p:cNvSpPr>
          <p:nvPr/>
        </p:nvSpPr>
        <p:spPr bwMode="auto">
          <a:xfrm>
            <a:off x="1676400" y="2209800"/>
            <a:ext cx="672687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latin typeface="Gill Sans MT"/>
                <a:cs typeface="Gill Sans MT"/>
              </a:rPr>
              <a:t>[1] Do a set of global pairwise alignments</a:t>
            </a:r>
          </a:p>
          <a:p>
            <a:r>
              <a:rPr lang="en-US" altLang="en-US" dirty="0">
                <a:latin typeface="Gill Sans MT"/>
                <a:cs typeface="Gill Sans MT"/>
              </a:rPr>
              <a:t>     (Needleman and </a:t>
            </a:r>
            <a:r>
              <a:rPr lang="en-US" altLang="en-US" dirty="0" err="1">
                <a:latin typeface="Gill Sans MT"/>
                <a:cs typeface="Gill Sans MT"/>
              </a:rPr>
              <a:t>Wunsch’s</a:t>
            </a:r>
            <a:r>
              <a:rPr lang="en-US" altLang="en-US" dirty="0">
                <a:latin typeface="Gill Sans MT"/>
                <a:cs typeface="Gill Sans MT"/>
              </a:rPr>
              <a:t> dynamic programming</a:t>
            </a:r>
          </a:p>
          <a:p>
            <a:r>
              <a:rPr lang="en-US" altLang="en-US" dirty="0">
                <a:latin typeface="Gill Sans MT"/>
                <a:cs typeface="Gill Sans MT"/>
              </a:rPr>
              <a:t>	algorithm)</a:t>
            </a:r>
          </a:p>
          <a:p>
            <a:endParaRPr lang="en-US" altLang="en-US" dirty="0">
              <a:latin typeface="Gill Sans MT"/>
              <a:cs typeface="Gill Sans MT"/>
            </a:endParaRPr>
          </a:p>
          <a:p>
            <a:r>
              <a:rPr lang="en-US" altLang="en-US" dirty="0">
                <a:latin typeface="Gill Sans MT"/>
                <a:cs typeface="Gill Sans MT"/>
              </a:rPr>
              <a:t>[2] Create a guide tree </a:t>
            </a:r>
          </a:p>
          <a:p>
            <a:endParaRPr lang="en-US" altLang="en-US" dirty="0">
              <a:latin typeface="Gill Sans MT"/>
              <a:cs typeface="Gill Sans MT"/>
            </a:endParaRPr>
          </a:p>
          <a:p>
            <a:r>
              <a:rPr lang="en-US" altLang="en-US" dirty="0">
                <a:latin typeface="Gill Sans MT"/>
                <a:cs typeface="Gill Sans MT"/>
              </a:rPr>
              <a:t>[3] Progressively align the sequences</a:t>
            </a:r>
          </a:p>
        </p:txBody>
      </p:sp>
    </p:spTree>
    <p:extLst>
      <p:ext uri="{BB962C8B-B14F-4D97-AF65-F5344CB8AC3E}">
        <p14:creationId xmlns:p14="http://schemas.microsoft.com/office/powerpoint/2010/main" val="7978779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6-2_clustalw_pairw.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796" y="1571172"/>
            <a:ext cx="7787942"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Left Arrow 3"/>
          <p:cNvSpPr>
            <a:spLocks noChangeArrowheads="1"/>
          </p:cNvSpPr>
          <p:nvPr/>
        </p:nvSpPr>
        <p:spPr bwMode="auto">
          <a:xfrm>
            <a:off x="7623175" y="4543878"/>
            <a:ext cx="1143000" cy="304800"/>
          </a:xfrm>
          <a:prstGeom prst="leftArrow">
            <a:avLst>
              <a:gd name="adj1" fmla="val 50000"/>
              <a:gd name="adj2" fmla="val 50000"/>
            </a:avLst>
          </a:prstGeom>
          <a:solidFill>
            <a:srgbClr val="3366FF"/>
          </a:solidFill>
          <a:ln w="9525" algn="ctr">
            <a:solidFill>
              <a:schemeClr val="tx1"/>
            </a:solidFill>
            <a:round/>
            <a:headEnd/>
            <a:tailEnd/>
          </a:ln>
        </p:spPr>
        <p:txBody>
          <a:bodyPr/>
          <a:lstStyle/>
          <a:p>
            <a:endParaRPr lang="en-US"/>
          </a:p>
        </p:txBody>
      </p:sp>
      <p:sp>
        <p:nvSpPr>
          <p:cNvPr id="35845" name="Text Box 2"/>
          <p:cNvSpPr txBox="1">
            <a:spLocks noChangeArrowheads="1"/>
          </p:cNvSpPr>
          <p:nvPr/>
        </p:nvSpPr>
        <p:spPr bwMode="auto">
          <a:xfrm>
            <a:off x="2286000" y="228600"/>
            <a:ext cx="53196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Progressive MSA stage 1 of 3:</a:t>
            </a:r>
          </a:p>
          <a:p>
            <a:pPr algn="ctr"/>
            <a:r>
              <a:rPr lang="en-US" sz="2800" dirty="0">
                <a:solidFill>
                  <a:srgbClr val="000000"/>
                </a:solidFill>
                <a:latin typeface="Gill Sans MT"/>
                <a:cs typeface="Gill Sans MT"/>
              </a:rPr>
              <a:t>generate global pairwise alignments</a:t>
            </a:r>
          </a:p>
        </p:txBody>
      </p:sp>
      <p:sp>
        <p:nvSpPr>
          <p:cNvPr id="35846" name="Rectangle 7"/>
          <p:cNvSpPr>
            <a:spLocks noChangeArrowheads="1"/>
          </p:cNvSpPr>
          <p:nvPr/>
        </p:nvSpPr>
        <p:spPr bwMode="auto">
          <a:xfrm>
            <a:off x="7924800" y="4837565"/>
            <a:ext cx="8708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solidFill>
                  <a:srgbClr val="FF0000"/>
                </a:solidFill>
                <a:latin typeface="Gill Sans MT"/>
                <a:cs typeface="Gill Sans MT"/>
              </a:rPr>
              <a:t>best </a:t>
            </a:r>
          </a:p>
          <a:p>
            <a:r>
              <a:rPr lang="en-US" sz="2400" dirty="0">
                <a:solidFill>
                  <a:srgbClr val="FF0000"/>
                </a:solidFill>
                <a:latin typeface="Gill Sans MT"/>
                <a:cs typeface="Gill Sans MT"/>
              </a:rPr>
              <a:t>score</a:t>
            </a:r>
          </a:p>
        </p:txBody>
      </p:sp>
    </p:spTree>
    <p:extLst>
      <p:ext uri="{BB962C8B-B14F-4D97-AF65-F5344CB8AC3E}">
        <p14:creationId xmlns:p14="http://schemas.microsoft.com/office/powerpoint/2010/main" val="467739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905000" y="533400"/>
            <a:ext cx="5894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000000"/>
                </a:solidFill>
                <a:latin typeface="Gill Sans MT"/>
                <a:cs typeface="Gill Sans MT"/>
              </a:rPr>
              <a:t>Number of pairwise alignments needed </a:t>
            </a:r>
          </a:p>
        </p:txBody>
      </p:sp>
      <p:sp>
        <p:nvSpPr>
          <p:cNvPr id="36867" name="Rectangle 3"/>
          <p:cNvSpPr>
            <a:spLocks noChangeArrowheads="1"/>
          </p:cNvSpPr>
          <p:nvPr/>
        </p:nvSpPr>
        <p:spPr bwMode="auto">
          <a:xfrm>
            <a:off x="2151063" y="2546350"/>
            <a:ext cx="556684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solidFill>
                  <a:srgbClr val="000000"/>
                </a:solidFill>
                <a:latin typeface="Gill Sans MT"/>
                <a:cs typeface="Gill Sans MT"/>
              </a:rPr>
              <a:t>For </a:t>
            </a:r>
            <a:r>
              <a:rPr lang="en-US" sz="2400" i="1" dirty="0">
                <a:solidFill>
                  <a:srgbClr val="000000"/>
                </a:solidFill>
                <a:latin typeface="Gill Sans MT"/>
                <a:cs typeface="Gill Sans MT"/>
              </a:rPr>
              <a:t>n</a:t>
            </a:r>
            <a:r>
              <a:rPr lang="en-US" sz="2400" dirty="0">
                <a:solidFill>
                  <a:srgbClr val="000000"/>
                </a:solidFill>
                <a:latin typeface="Gill Sans MT"/>
                <a:cs typeface="Gill Sans MT"/>
              </a:rPr>
              <a:t> sequences, (</a:t>
            </a:r>
            <a:r>
              <a:rPr lang="en-US" sz="2400" i="1" dirty="0">
                <a:solidFill>
                  <a:srgbClr val="000000"/>
                </a:solidFill>
                <a:latin typeface="Gill Sans MT"/>
                <a:cs typeface="Gill Sans MT"/>
              </a:rPr>
              <a:t>n</a:t>
            </a:r>
            <a:r>
              <a:rPr lang="en-US" sz="2400" dirty="0">
                <a:solidFill>
                  <a:srgbClr val="000000"/>
                </a:solidFill>
                <a:latin typeface="Gill Sans MT"/>
                <a:cs typeface="Gill Sans MT"/>
              </a:rPr>
              <a:t>-1)(</a:t>
            </a:r>
            <a:r>
              <a:rPr lang="en-US" sz="2400" i="1" dirty="0">
                <a:solidFill>
                  <a:srgbClr val="000000"/>
                </a:solidFill>
                <a:latin typeface="Gill Sans MT"/>
                <a:cs typeface="Gill Sans MT"/>
              </a:rPr>
              <a:t>n</a:t>
            </a:r>
            <a:r>
              <a:rPr lang="en-US" sz="2400" dirty="0">
                <a:solidFill>
                  <a:srgbClr val="000000"/>
                </a:solidFill>
                <a:latin typeface="Gill Sans MT"/>
                <a:cs typeface="Gill Sans MT"/>
              </a:rPr>
              <a:t>) / 2</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For 5 sequences, (4)(5) / 2 = 10</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For 200 sequences, (199)(200) / 2 = 19,900</a:t>
            </a:r>
          </a:p>
        </p:txBody>
      </p:sp>
    </p:spTree>
    <p:extLst>
      <p:ext uri="{BB962C8B-B14F-4D97-AF65-F5344CB8AC3E}">
        <p14:creationId xmlns:p14="http://schemas.microsoft.com/office/powerpoint/2010/main" val="7512974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362200" y="381000"/>
            <a:ext cx="5004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err="1">
                <a:latin typeface="Gill Sans MT"/>
                <a:cs typeface="Gill Sans MT"/>
              </a:rPr>
              <a:t>Feng</a:t>
            </a:r>
            <a:r>
              <a:rPr lang="en-US" altLang="en-US" sz="2800" dirty="0">
                <a:latin typeface="Gill Sans MT"/>
                <a:cs typeface="Gill Sans MT"/>
              </a:rPr>
              <a:t>-Doolittle stage 2: guide tree</a:t>
            </a:r>
          </a:p>
        </p:txBody>
      </p:sp>
      <p:sp>
        <p:nvSpPr>
          <p:cNvPr id="37891" name="Line 3"/>
          <p:cNvSpPr>
            <a:spLocks noChangeShapeType="1"/>
          </p:cNvSpPr>
          <p:nvPr/>
        </p:nvSpPr>
        <p:spPr bwMode="auto">
          <a:xfrm>
            <a:off x="533400" y="1143000"/>
            <a:ext cx="800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37892" name="Text Box 4"/>
          <p:cNvSpPr txBox="1">
            <a:spLocks noChangeArrowheads="1"/>
          </p:cNvSpPr>
          <p:nvPr/>
        </p:nvSpPr>
        <p:spPr bwMode="auto">
          <a:xfrm>
            <a:off x="1600200" y="1905000"/>
            <a:ext cx="664797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altLang="en-US" dirty="0">
                <a:latin typeface="Gill Sans MT"/>
                <a:cs typeface="Gill Sans MT"/>
              </a:rPr>
              <a:t>Convert similarity scores to distance scores</a:t>
            </a:r>
          </a:p>
          <a:p>
            <a:endParaRPr lang="en-US" altLang="en-US" dirty="0">
              <a:latin typeface="Gill Sans MT"/>
              <a:cs typeface="Gill Sans MT"/>
            </a:endParaRPr>
          </a:p>
          <a:p>
            <a:pPr>
              <a:buFontTx/>
              <a:buChar char="•"/>
            </a:pPr>
            <a:r>
              <a:rPr lang="en-US" altLang="en-US" dirty="0">
                <a:latin typeface="Gill Sans MT"/>
                <a:cs typeface="Gill Sans MT"/>
              </a:rPr>
              <a:t>A tree shows the distance between objects</a:t>
            </a:r>
          </a:p>
          <a:p>
            <a:endParaRPr lang="en-US" altLang="en-US" dirty="0">
              <a:latin typeface="Gill Sans MT"/>
              <a:cs typeface="Gill Sans MT"/>
            </a:endParaRPr>
          </a:p>
          <a:p>
            <a:pPr>
              <a:buFontTx/>
              <a:buChar char="•"/>
            </a:pPr>
            <a:r>
              <a:rPr lang="en-US" altLang="en-US" dirty="0">
                <a:latin typeface="Gill Sans MT"/>
                <a:cs typeface="Gill Sans MT"/>
              </a:rPr>
              <a:t>Use UPGMA (defined in the phylogeny </a:t>
            </a:r>
            <a:r>
              <a:rPr lang="en-US" altLang="en-US" dirty="0" smtClean="0">
                <a:latin typeface="Gill Sans MT"/>
                <a:cs typeface="Gill Sans MT"/>
              </a:rPr>
              <a:t>chapter)</a:t>
            </a:r>
            <a:endParaRPr lang="en-US" altLang="en-US" dirty="0">
              <a:latin typeface="Gill Sans MT"/>
              <a:cs typeface="Gill Sans MT"/>
            </a:endParaRPr>
          </a:p>
          <a:p>
            <a:endParaRPr lang="en-US" altLang="en-US" dirty="0">
              <a:latin typeface="Gill Sans MT"/>
              <a:cs typeface="Gill Sans MT"/>
            </a:endParaRPr>
          </a:p>
          <a:p>
            <a:pPr>
              <a:buFontTx/>
              <a:buChar char="•"/>
            </a:pPr>
            <a:r>
              <a:rPr lang="en-US" altLang="en-US" dirty="0" err="1">
                <a:latin typeface="Gill Sans MT"/>
                <a:cs typeface="Gill Sans MT"/>
              </a:rPr>
              <a:t>ClustalW</a:t>
            </a:r>
            <a:r>
              <a:rPr lang="en-US" altLang="en-US" dirty="0">
                <a:latin typeface="Gill Sans MT"/>
                <a:cs typeface="Gill Sans MT"/>
              </a:rPr>
              <a:t> provides a syntax to describe the tree</a:t>
            </a:r>
          </a:p>
        </p:txBody>
      </p:sp>
    </p:spTree>
    <p:extLst>
      <p:ext uri="{BB962C8B-B14F-4D97-AF65-F5344CB8AC3E}">
        <p14:creationId xmlns:p14="http://schemas.microsoft.com/office/powerpoint/2010/main" val="10616802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rotWithShape="1">
          <a:blip r:embed="rId2">
            <a:extLst>
              <a:ext uri="{28A0092B-C50C-407E-A947-70E740481C1C}">
                <a14:useLocalDpi xmlns:a14="http://schemas.microsoft.com/office/drawing/2010/main" val="0"/>
              </a:ext>
            </a:extLst>
          </a:blip>
          <a:srcRect b="53793"/>
          <a:stretch/>
        </p:blipFill>
        <p:spPr bwMode="auto">
          <a:xfrm>
            <a:off x="579615" y="990600"/>
            <a:ext cx="810718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6.3</a:t>
            </a:r>
          </a:p>
          <a:p>
            <a:r>
              <a:rPr lang="en-US" dirty="0" smtClean="0">
                <a:solidFill>
                  <a:schemeClr val="bg1">
                    <a:lumMod val="50000"/>
                  </a:schemeClr>
                </a:solidFill>
              </a:rPr>
              <a:t>Page 211</a:t>
            </a:r>
            <a:endParaRPr lang="en-US" dirty="0">
              <a:solidFill>
                <a:schemeClr val="bg1">
                  <a:lumMod val="50000"/>
                </a:schemeClr>
              </a:solidFill>
            </a:endParaRPr>
          </a:p>
        </p:txBody>
      </p:sp>
      <p:sp>
        <p:nvSpPr>
          <p:cNvPr id="4" name="TextBox 3"/>
          <p:cNvSpPr txBox="1"/>
          <p:nvPr/>
        </p:nvSpPr>
        <p:spPr>
          <a:xfrm>
            <a:off x="76200" y="152400"/>
            <a:ext cx="8915400" cy="492443"/>
          </a:xfrm>
          <a:prstGeom prst="rect">
            <a:avLst/>
          </a:prstGeom>
          <a:solidFill>
            <a:srgbClr val="FFFFFF"/>
          </a:solidFill>
        </p:spPr>
        <p:txBody>
          <a:bodyPr wrap="square" rtlCol="0">
            <a:spAutoFit/>
          </a:bodyPr>
          <a:lstStyle/>
          <a:p>
            <a:pPr algn="ctr"/>
            <a:r>
              <a:rPr lang="en-US" sz="2600" dirty="0" err="1" smtClean="0"/>
              <a:t>ClustalW</a:t>
            </a:r>
            <a:r>
              <a:rPr lang="en-US" sz="2600" dirty="0" smtClean="0"/>
              <a:t> alignment of five distantly related beta globin </a:t>
            </a:r>
            <a:r>
              <a:rPr lang="en-US" sz="2600" dirty="0" err="1" smtClean="0"/>
              <a:t>orthologs</a:t>
            </a:r>
            <a:endParaRPr lang="en-US" sz="2600" dirty="0"/>
          </a:p>
        </p:txBody>
      </p:sp>
    </p:spTree>
    <p:extLst>
      <p:ext uri="{BB962C8B-B14F-4D97-AF65-F5344CB8AC3E}">
        <p14:creationId xmlns:p14="http://schemas.microsoft.com/office/powerpoint/2010/main" val="35287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p:cNvPicPr>
            <a:picLocks noChangeAspect="1"/>
          </p:cNvPicPr>
          <p:nvPr/>
        </p:nvPicPr>
        <p:blipFill rotWithShape="1">
          <a:blip r:embed="rId2">
            <a:extLst>
              <a:ext uri="{28A0092B-C50C-407E-A947-70E740481C1C}">
                <a14:useLocalDpi xmlns:a14="http://schemas.microsoft.com/office/drawing/2010/main" val="0"/>
              </a:ext>
            </a:extLst>
          </a:blip>
          <a:srcRect b="22035"/>
          <a:stretch/>
        </p:blipFill>
        <p:spPr bwMode="auto">
          <a:xfrm>
            <a:off x="1905000" y="549275"/>
            <a:ext cx="6018212" cy="565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6.4</a:t>
            </a:r>
          </a:p>
          <a:p>
            <a:r>
              <a:rPr lang="en-US" dirty="0" smtClean="0">
                <a:solidFill>
                  <a:schemeClr val="bg1">
                    <a:lumMod val="50000"/>
                  </a:schemeClr>
                </a:solidFill>
              </a:rPr>
              <a:t>Page 212</a:t>
            </a:r>
            <a:endParaRPr lang="en-US" dirty="0">
              <a:solidFill>
                <a:schemeClr val="bg1">
                  <a:lumMod val="50000"/>
                </a:schemeClr>
              </a:solidFill>
            </a:endParaRPr>
          </a:p>
        </p:txBody>
      </p:sp>
    </p:spTree>
    <p:extLst>
      <p:ext uri="{BB962C8B-B14F-4D97-AF65-F5344CB8AC3E}">
        <p14:creationId xmlns:p14="http://schemas.microsoft.com/office/powerpoint/2010/main" val="331913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rotWithShape="1">
          <a:blip r:embed="rId2">
            <a:extLst>
              <a:ext uri="{28A0092B-C50C-407E-A947-70E740481C1C}">
                <a14:useLocalDpi xmlns:a14="http://schemas.microsoft.com/office/drawing/2010/main" val="0"/>
              </a:ext>
            </a:extLst>
          </a:blip>
          <a:srcRect b="41272"/>
          <a:stretch/>
        </p:blipFill>
        <p:spPr bwMode="auto">
          <a:xfrm>
            <a:off x="176078" y="1143000"/>
            <a:ext cx="893620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6.5</a:t>
            </a:r>
          </a:p>
          <a:p>
            <a:r>
              <a:rPr lang="en-US" dirty="0" smtClean="0">
                <a:solidFill>
                  <a:schemeClr val="bg1">
                    <a:lumMod val="50000"/>
                  </a:schemeClr>
                </a:solidFill>
              </a:rPr>
              <a:t>Page 213</a:t>
            </a:r>
            <a:endParaRPr lang="en-US" dirty="0">
              <a:solidFill>
                <a:schemeClr val="bg1">
                  <a:lumMod val="50000"/>
                </a:schemeClr>
              </a:solidFill>
            </a:endParaRPr>
          </a:p>
        </p:txBody>
      </p:sp>
      <p:sp>
        <p:nvSpPr>
          <p:cNvPr id="4" name="TextBox 3"/>
          <p:cNvSpPr txBox="1"/>
          <p:nvPr/>
        </p:nvSpPr>
        <p:spPr>
          <a:xfrm>
            <a:off x="76200" y="152400"/>
            <a:ext cx="8915400" cy="492443"/>
          </a:xfrm>
          <a:prstGeom prst="rect">
            <a:avLst/>
          </a:prstGeom>
          <a:solidFill>
            <a:srgbClr val="FFFFFF"/>
          </a:solidFill>
        </p:spPr>
        <p:txBody>
          <a:bodyPr wrap="square" rtlCol="0">
            <a:spAutoFit/>
          </a:bodyPr>
          <a:lstStyle/>
          <a:p>
            <a:pPr algn="ctr"/>
            <a:r>
              <a:rPr lang="en-US" sz="2600" dirty="0" err="1" smtClean="0"/>
              <a:t>ClustalW</a:t>
            </a:r>
            <a:r>
              <a:rPr lang="en-US" sz="2600" dirty="0" smtClean="0"/>
              <a:t> alignment of five closely related beta globin </a:t>
            </a:r>
            <a:r>
              <a:rPr lang="en-US" sz="2600" dirty="0" err="1" smtClean="0"/>
              <a:t>orthologs</a:t>
            </a:r>
            <a:endParaRPr lang="en-US" sz="2600" dirty="0"/>
          </a:p>
        </p:txBody>
      </p:sp>
    </p:spTree>
    <p:extLst>
      <p:ext uri="{BB962C8B-B14F-4D97-AF65-F5344CB8AC3E}">
        <p14:creationId xmlns:p14="http://schemas.microsoft.com/office/powerpoint/2010/main" val="2545392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6-3_clustalw_phylogram.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181600"/>
            <a:ext cx="7950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6-3_clustalw_guid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28800"/>
            <a:ext cx="3001963"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2"/>
          <p:cNvSpPr txBox="1">
            <a:spLocks noChangeArrowheads="1"/>
          </p:cNvSpPr>
          <p:nvPr/>
        </p:nvSpPr>
        <p:spPr bwMode="auto">
          <a:xfrm>
            <a:off x="1855071" y="152400"/>
            <a:ext cx="645072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Progressive MSA stage 2 of 3:</a:t>
            </a:r>
          </a:p>
          <a:p>
            <a:pPr algn="ctr"/>
            <a:r>
              <a:rPr lang="en-US" sz="2800" dirty="0">
                <a:solidFill>
                  <a:srgbClr val="000000"/>
                </a:solidFill>
                <a:latin typeface="Gill Sans MT"/>
                <a:cs typeface="Gill Sans MT"/>
              </a:rPr>
              <a:t>generate a guide tree calculated from the </a:t>
            </a:r>
          </a:p>
          <a:p>
            <a:pPr algn="ctr"/>
            <a:r>
              <a:rPr lang="en-US" sz="2800" dirty="0">
                <a:solidFill>
                  <a:srgbClr val="000000"/>
                </a:solidFill>
                <a:latin typeface="Gill Sans MT"/>
                <a:cs typeface="Gill Sans MT"/>
              </a:rPr>
              <a:t>distance matrix (5 distantly related </a:t>
            </a:r>
            <a:r>
              <a:rPr lang="en-US" sz="2800" dirty="0" err="1">
                <a:solidFill>
                  <a:srgbClr val="000000"/>
                </a:solidFill>
                <a:latin typeface="Gill Sans MT"/>
                <a:cs typeface="Gill Sans MT"/>
              </a:rPr>
              <a:t>globins</a:t>
            </a:r>
            <a:r>
              <a:rPr lang="en-US" sz="2800" dirty="0">
                <a:solidFill>
                  <a:srgbClr val="000000"/>
                </a:solidFill>
                <a:latin typeface="Gill Sans MT"/>
                <a:cs typeface="Gill Sans MT"/>
              </a:rPr>
              <a:t>)</a:t>
            </a:r>
          </a:p>
        </p:txBody>
      </p:sp>
    </p:spTree>
    <p:extLst>
      <p:ext uri="{BB962C8B-B14F-4D97-AF65-F5344CB8AC3E}">
        <p14:creationId xmlns:p14="http://schemas.microsoft.com/office/powerpoint/2010/main" val="224905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6-4_clustalw_phylogram.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257800"/>
            <a:ext cx="8128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6-4_clustalw_guid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895600"/>
            <a:ext cx="32131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descr="6-4_clustalw_pair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82169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2"/>
          <p:cNvSpPr txBox="1">
            <a:spLocks noChangeArrowheads="1"/>
          </p:cNvSpPr>
          <p:nvPr/>
        </p:nvSpPr>
        <p:spPr bwMode="auto">
          <a:xfrm>
            <a:off x="6844024" y="3230563"/>
            <a:ext cx="1544012" cy="13849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 5 closely </a:t>
            </a:r>
          </a:p>
          <a:p>
            <a:pPr algn="ctr"/>
            <a:r>
              <a:rPr lang="en-US" sz="2800" dirty="0">
                <a:solidFill>
                  <a:srgbClr val="000000"/>
                </a:solidFill>
                <a:latin typeface="Gill Sans MT"/>
                <a:cs typeface="Gill Sans MT"/>
              </a:rPr>
              <a:t>related </a:t>
            </a:r>
          </a:p>
          <a:p>
            <a:pPr algn="ctr"/>
            <a:r>
              <a:rPr lang="en-US" sz="2800" dirty="0" err="1">
                <a:solidFill>
                  <a:srgbClr val="000000"/>
                </a:solidFill>
                <a:latin typeface="Gill Sans MT"/>
                <a:cs typeface="Gill Sans MT"/>
              </a:rPr>
              <a:t>globins</a:t>
            </a:r>
            <a:endParaRPr lang="en-US" sz="2800" dirty="0">
              <a:solidFill>
                <a:srgbClr val="000000"/>
              </a:solidFill>
              <a:latin typeface="Gill Sans MT"/>
              <a:cs typeface="Gill Sans MT"/>
            </a:endParaRPr>
          </a:p>
        </p:txBody>
      </p:sp>
    </p:spTree>
    <p:extLst>
      <p:ext uri="{BB962C8B-B14F-4D97-AF65-F5344CB8AC3E}">
        <p14:creationId xmlns:p14="http://schemas.microsoft.com/office/powerpoint/2010/main" val="192546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8382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6676132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52600" y="381000"/>
            <a:ext cx="6678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err="1">
                <a:latin typeface="Gill Sans MT"/>
                <a:cs typeface="Gill Sans MT"/>
              </a:rPr>
              <a:t>Feng</a:t>
            </a:r>
            <a:r>
              <a:rPr lang="en-US" altLang="en-US" sz="2800" dirty="0">
                <a:latin typeface="Gill Sans MT"/>
                <a:cs typeface="Gill Sans MT"/>
              </a:rPr>
              <a:t>-Doolittle stage 3: progressive alignment</a:t>
            </a:r>
          </a:p>
        </p:txBody>
      </p:sp>
      <p:sp>
        <p:nvSpPr>
          <p:cNvPr id="40963" name="Line 3"/>
          <p:cNvSpPr>
            <a:spLocks noChangeShapeType="1"/>
          </p:cNvSpPr>
          <p:nvPr/>
        </p:nvSpPr>
        <p:spPr bwMode="auto">
          <a:xfrm>
            <a:off x="1524000" y="1143000"/>
            <a:ext cx="7010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40964" name="Text Box 4"/>
          <p:cNvSpPr txBox="1">
            <a:spLocks noChangeArrowheads="1"/>
          </p:cNvSpPr>
          <p:nvPr/>
        </p:nvSpPr>
        <p:spPr bwMode="auto">
          <a:xfrm>
            <a:off x="1371600" y="1981200"/>
            <a:ext cx="699422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altLang="en-US" dirty="0">
                <a:latin typeface="Gill Sans MT"/>
                <a:cs typeface="Gill Sans MT"/>
              </a:rPr>
              <a:t>Make a MSA based on the order in the guide tree</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Start with the two most closely related sequences</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Then add the next closest sequence</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Continue until all sequences are added to the MSA</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Rule: “once a gap, always a gap.”</a:t>
            </a:r>
          </a:p>
          <a:p>
            <a:endParaRPr lang="en-US" altLang="en-US" dirty="0">
              <a:latin typeface="Gill Sans MT"/>
              <a:cs typeface="Gill Sans MT"/>
            </a:endParaRPr>
          </a:p>
        </p:txBody>
      </p:sp>
    </p:spTree>
    <p:extLst>
      <p:ext uri="{BB962C8B-B14F-4D97-AF65-F5344CB8AC3E}">
        <p14:creationId xmlns:p14="http://schemas.microsoft.com/office/powerpoint/2010/main" val="20363653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435832" y="428625"/>
            <a:ext cx="48031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a:latin typeface="Gill Sans MT"/>
                <a:cs typeface="Gill Sans MT"/>
              </a:rPr>
              <a:t>Why “once a gap, always a gap”?</a:t>
            </a:r>
          </a:p>
        </p:txBody>
      </p:sp>
      <p:sp>
        <p:nvSpPr>
          <p:cNvPr id="44035" name="Line 3"/>
          <p:cNvSpPr>
            <a:spLocks noChangeShapeType="1"/>
          </p:cNvSpPr>
          <p:nvPr/>
        </p:nvSpPr>
        <p:spPr bwMode="auto">
          <a:xfrm>
            <a:off x="1524000" y="1143000"/>
            <a:ext cx="7010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44036" name="Text Box 4"/>
          <p:cNvSpPr txBox="1">
            <a:spLocks noChangeArrowheads="1"/>
          </p:cNvSpPr>
          <p:nvPr/>
        </p:nvSpPr>
        <p:spPr bwMode="auto">
          <a:xfrm>
            <a:off x="1680498" y="1752600"/>
            <a:ext cx="693010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altLang="en-US" dirty="0">
                <a:latin typeface="Gill Sans MT"/>
                <a:cs typeface="Gill Sans MT"/>
              </a:rPr>
              <a:t>There are many possible ways to make a MSA</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Where gaps are added is a critical question</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Gaps are often added to the first two (closest) </a:t>
            </a:r>
          </a:p>
          <a:p>
            <a:r>
              <a:rPr lang="en-US" altLang="en-US" dirty="0">
                <a:latin typeface="Gill Sans MT"/>
                <a:cs typeface="Gill Sans MT"/>
              </a:rPr>
              <a:t>	sequences</a:t>
            </a:r>
          </a:p>
          <a:p>
            <a:pPr>
              <a:buFontTx/>
              <a:buChar char="•"/>
            </a:pPr>
            <a:endParaRPr lang="en-US" altLang="en-US" dirty="0">
              <a:latin typeface="Gill Sans MT"/>
              <a:cs typeface="Gill Sans MT"/>
            </a:endParaRPr>
          </a:p>
          <a:p>
            <a:pPr>
              <a:buFontTx/>
              <a:buChar char="•"/>
            </a:pPr>
            <a:r>
              <a:rPr lang="en-US" altLang="en-US" dirty="0">
                <a:latin typeface="Gill Sans MT"/>
                <a:cs typeface="Gill Sans MT"/>
              </a:rPr>
              <a:t>To change the initial gap choices later on would be</a:t>
            </a:r>
          </a:p>
          <a:p>
            <a:r>
              <a:rPr lang="en-US" altLang="en-US" dirty="0">
                <a:latin typeface="Gill Sans MT"/>
                <a:cs typeface="Gill Sans MT"/>
              </a:rPr>
              <a:t>	to give more weight to distantly related sequences</a:t>
            </a:r>
          </a:p>
          <a:p>
            <a:endParaRPr lang="en-US" altLang="en-US" dirty="0">
              <a:latin typeface="Gill Sans MT"/>
              <a:cs typeface="Gill Sans MT"/>
            </a:endParaRPr>
          </a:p>
          <a:p>
            <a:pPr>
              <a:buFontTx/>
              <a:buChar char="•"/>
            </a:pPr>
            <a:r>
              <a:rPr lang="en-US" altLang="en-US" dirty="0">
                <a:latin typeface="Gill Sans MT"/>
                <a:cs typeface="Gill Sans MT"/>
              </a:rPr>
              <a:t>To maintain the initial gap choices is to trust</a:t>
            </a:r>
          </a:p>
          <a:p>
            <a:r>
              <a:rPr lang="en-US" altLang="en-US" dirty="0">
                <a:latin typeface="Gill Sans MT"/>
                <a:cs typeface="Gill Sans MT"/>
              </a:rPr>
              <a:t>	that those gaps are most believable</a:t>
            </a:r>
          </a:p>
        </p:txBody>
      </p:sp>
    </p:spTree>
    <p:extLst>
      <p:ext uri="{BB962C8B-B14F-4D97-AF65-F5344CB8AC3E}">
        <p14:creationId xmlns:p14="http://schemas.microsoft.com/office/powerpoint/2010/main" val="23965842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30916" y="304800"/>
            <a:ext cx="60774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ltLang="en-US" sz="2800" dirty="0">
                <a:latin typeface="Gill Sans MT"/>
                <a:cs typeface="Gill Sans MT"/>
              </a:rPr>
              <a:t>Additional features of </a:t>
            </a:r>
            <a:r>
              <a:rPr lang="en-US" altLang="en-US" sz="2800" dirty="0" err="1">
                <a:latin typeface="Gill Sans MT"/>
                <a:cs typeface="Gill Sans MT"/>
              </a:rPr>
              <a:t>ClustalW</a:t>
            </a:r>
            <a:r>
              <a:rPr lang="en-US" altLang="en-US" sz="2800" dirty="0">
                <a:latin typeface="Gill Sans MT"/>
                <a:cs typeface="Gill Sans MT"/>
              </a:rPr>
              <a:t> improve</a:t>
            </a:r>
          </a:p>
          <a:p>
            <a:pPr algn="ctr"/>
            <a:r>
              <a:rPr lang="en-US" altLang="en-US" sz="2800" dirty="0">
                <a:latin typeface="Gill Sans MT"/>
                <a:cs typeface="Gill Sans MT"/>
              </a:rPr>
              <a:t>its ability to generate accurate MSAs</a:t>
            </a:r>
          </a:p>
        </p:txBody>
      </p:sp>
      <p:sp>
        <p:nvSpPr>
          <p:cNvPr id="45059" name="Line 3"/>
          <p:cNvSpPr>
            <a:spLocks noChangeShapeType="1"/>
          </p:cNvSpPr>
          <p:nvPr/>
        </p:nvSpPr>
        <p:spPr bwMode="auto">
          <a:xfrm>
            <a:off x="1447800" y="1447800"/>
            <a:ext cx="7010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45060" name="Text Box 4"/>
          <p:cNvSpPr txBox="1">
            <a:spLocks noChangeArrowheads="1"/>
          </p:cNvSpPr>
          <p:nvPr/>
        </p:nvSpPr>
        <p:spPr bwMode="auto">
          <a:xfrm>
            <a:off x="1242249" y="1828800"/>
            <a:ext cx="7596951" cy="441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90000"/>
              </a:lnSpc>
              <a:buFontTx/>
              <a:buChar char="•"/>
            </a:pPr>
            <a:r>
              <a:rPr lang="en-US" altLang="en-US" dirty="0">
                <a:latin typeface="Gill Sans MT"/>
                <a:cs typeface="Gill Sans MT"/>
              </a:rPr>
              <a:t>Individual weights are assigned to sequences; </a:t>
            </a:r>
          </a:p>
          <a:p>
            <a:pPr>
              <a:lnSpc>
                <a:spcPct val="90000"/>
              </a:lnSpc>
            </a:pPr>
            <a:r>
              <a:rPr lang="en-US" altLang="en-US" dirty="0">
                <a:latin typeface="Gill Sans MT"/>
                <a:cs typeface="Gill Sans MT"/>
              </a:rPr>
              <a:t>	very closely related sequences are given less weight,</a:t>
            </a:r>
          </a:p>
          <a:p>
            <a:pPr>
              <a:lnSpc>
                <a:spcPct val="90000"/>
              </a:lnSpc>
            </a:pPr>
            <a:r>
              <a:rPr lang="en-US" altLang="en-US" dirty="0">
                <a:latin typeface="Gill Sans MT"/>
                <a:cs typeface="Gill Sans MT"/>
              </a:rPr>
              <a:t>	while distantly related sequences are given more weight</a:t>
            </a:r>
          </a:p>
          <a:p>
            <a:pPr>
              <a:lnSpc>
                <a:spcPct val="90000"/>
              </a:lnSpc>
              <a:buFontTx/>
              <a:buChar char="•"/>
            </a:pPr>
            <a:endParaRPr lang="en-US" altLang="en-US" dirty="0">
              <a:latin typeface="Gill Sans MT"/>
              <a:cs typeface="Gill Sans MT"/>
            </a:endParaRPr>
          </a:p>
          <a:p>
            <a:pPr>
              <a:lnSpc>
                <a:spcPct val="90000"/>
              </a:lnSpc>
              <a:buFontTx/>
              <a:buChar char="•"/>
            </a:pPr>
            <a:r>
              <a:rPr lang="en-US" altLang="en-US" dirty="0">
                <a:latin typeface="Gill Sans MT"/>
                <a:cs typeface="Gill Sans MT"/>
              </a:rPr>
              <a:t>Scoring matrices are varied dependent on the presence</a:t>
            </a:r>
          </a:p>
          <a:p>
            <a:pPr>
              <a:lnSpc>
                <a:spcPct val="90000"/>
              </a:lnSpc>
            </a:pPr>
            <a:r>
              <a:rPr lang="en-US" altLang="en-US" dirty="0">
                <a:latin typeface="Gill Sans MT"/>
                <a:cs typeface="Gill Sans MT"/>
              </a:rPr>
              <a:t>	of conserved or divergent sequences, e.g.:</a:t>
            </a:r>
          </a:p>
          <a:p>
            <a:pPr>
              <a:lnSpc>
                <a:spcPct val="90000"/>
              </a:lnSpc>
            </a:pPr>
            <a:endParaRPr lang="en-US" altLang="en-US" dirty="0">
              <a:latin typeface="Gill Sans MT"/>
              <a:cs typeface="Gill Sans MT"/>
            </a:endParaRPr>
          </a:p>
          <a:p>
            <a:pPr>
              <a:lnSpc>
                <a:spcPct val="90000"/>
              </a:lnSpc>
            </a:pPr>
            <a:r>
              <a:rPr lang="en-US" altLang="en-US" dirty="0">
                <a:latin typeface="Gill Sans MT"/>
                <a:cs typeface="Gill Sans MT"/>
              </a:rPr>
              <a:t>				PAM20	</a:t>
            </a:r>
            <a:r>
              <a:rPr lang="en-US" altLang="en-US" dirty="0" smtClean="0">
                <a:latin typeface="Gill Sans MT"/>
                <a:cs typeface="Gill Sans MT"/>
              </a:rPr>
              <a:t>	80</a:t>
            </a:r>
            <a:r>
              <a:rPr lang="en-US" altLang="en-US" dirty="0">
                <a:latin typeface="Gill Sans MT"/>
                <a:cs typeface="Gill Sans MT"/>
              </a:rPr>
              <a:t>-100% id</a:t>
            </a:r>
          </a:p>
          <a:p>
            <a:pPr>
              <a:lnSpc>
                <a:spcPct val="90000"/>
              </a:lnSpc>
            </a:pPr>
            <a:r>
              <a:rPr lang="en-US" altLang="en-US" dirty="0">
                <a:latin typeface="Gill Sans MT"/>
                <a:cs typeface="Gill Sans MT"/>
              </a:rPr>
              <a:t>				PAM60	</a:t>
            </a:r>
            <a:r>
              <a:rPr lang="en-US" altLang="en-US" dirty="0" smtClean="0">
                <a:latin typeface="Gill Sans MT"/>
                <a:cs typeface="Gill Sans MT"/>
              </a:rPr>
              <a:t>	60</a:t>
            </a:r>
            <a:r>
              <a:rPr lang="en-US" altLang="en-US" dirty="0">
                <a:latin typeface="Gill Sans MT"/>
                <a:cs typeface="Gill Sans MT"/>
              </a:rPr>
              <a:t>-80% id</a:t>
            </a:r>
          </a:p>
          <a:p>
            <a:pPr>
              <a:lnSpc>
                <a:spcPct val="90000"/>
              </a:lnSpc>
            </a:pPr>
            <a:r>
              <a:rPr lang="en-US" altLang="en-US" dirty="0">
                <a:latin typeface="Gill Sans MT"/>
                <a:cs typeface="Gill Sans MT"/>
              </a:rPr>
              <a:t>				PAM120	40-60% id</a:t>
            </a:r>
          </a:p>
          <a:p>
            <a:pPr>
              <a:lnSpc>
                <a:spcPct val="90000"/>
              </a:lnSpc>
            </a:pPr>
            <a:r>
              <a:rPr lang="en-US" altLang="en-US" dirty="0">
                <a:latin typeface="Gill Sans MT"/>
                <a:cs typeface="Gill Sans MT"/>
              </a:rPr>
              <a:t>				PAM350	0-40% id</a:t>
            </a:r>
          </a:p>
          <a:p>
            <a:pPr>
              <a:lnSpc>
                <a:spcPct val="90000"/>
              </a:lnSpc>
            </a:pPr>
            <a:endParaRPr lang="en-US" altLang="en-US" dirty="0">
              <a:latin typeface="Gill Sans MT"/>
              <a:cs typeface="Gill Sans MT"/>
            </a:endParaRPr>
          </a:p>
          <a:p>
            <a:pPr>
              <a:lnSpc>
                <a:spcPct val="90000"/>
              </a:lnSpc>
              <a:buFontTx/>
              <a:buChar char="•"/>
            </a:pPr>
            <a:r>
              <a:rPr lang="en-US" altLang="en-US" dirty="0">
                <a:latin typeface="Gill Sans MT"/>
                <a:cs typeface="Gill Sans MT"/>
              </a:rPr>
              <a:t>Residue-specific gap penalties are applied</a:t>
            </a:r>
          </a:p>
        </p:txBody>
      </p:sp>
    </p:spTree>
    <p:extLst>
      <p:ext uri="{BB962C8B-B14F-4D97-AF65-F5344CB8AC3E}">
        <p14:creationId xmlns:p14="http://schemas.microsoft.com/office/powerpoint/2010/main" val="254832823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l="10474" t="11456" r="8102" b="2034"/>
          <a:stretch>
            <a:fillRect/>
          </a:stretch>
        </p:blipFill>
        <p:spPr bwMode="auto">
          <a:xfrm>
            <a:off x="762000" y="0"/>
            <a:ext cx="6858000"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2"/>
          <p:cNvSpPr txBox="1">
            <a:spLocks noChangeArrowheads="1"/>
          </p:cNvSpPr>
          <p:nvPr/>
        </p:nvSpPr>
        <p:spPr bwMode="auto">
          <a:xfrm>
            <a:off x="533400" y="5951538"/>
            <a:ext cx="8229600" cy="830262"/>
          </a:xfrm>
          <a:prstGeom prst="rect">
            <a:avLst/>
          </a:prstGeom>
          <a:solidFill>
            <a:schemeClr val="bg1"/>
          </a:solidFill>
          <a:ln w="9525">
            <a:solidFill>
              <a:srgbClr val="000000"/>
            </a:solidFill>
            <a:miter lim="800000"/>
            <a:headEnd/>
            <a:tailEnd/>
          </a:ln>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ltLang="en-US" dirty="0">
                <a:latin typeface="Gill Sans MT"/>
                <a:cs typeface="Gill Sans MT"/>
              </a:rPr>
              <a:t>See Thompson et al. (1994) for an explanation of the three stages of progressive alignment implemented in </a:t>
            </a:r>
            <a:r>
              <a:rPr lang="en-US" altLang="en-US" dirty="0" err="1">
                <a:latin typeface="Gill Sans MT"/>
                <a:cs typeface="Gill Sans MT"/>
              </a:rPr>
              <a:t>ClustalW</a:t>
            </a:r>
            <a:endParaRPr lang="en-US" altLang="en-US" sz="1800" dirty="0">
              <a:latin typeface="Gill Sans MT"/>
              <a:cs typeface="Gill Sans MT"/>
            </a:endParaRPr>
          </a:p>
        </p:txBody>
      </p:sp>
    </p:spTree>
    <p:extLst>
      <p:ext uri="{BB962C8B-B14F-4D97-AF65-F5344CB8AC3E}">
        <p14:creationId xmlns:p14="http://schemas.microsoft.com/office/powerpoint/2010/main" val="1534507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l="12830" t="15710" r="49872" b="62909"/>
          <a:stretch>
            <a:fillRect/>
          </a:stretch>
        </p:blipFill>
        <p:spPr bwMode="auto">
          <a:xfrm>
            <a:off x="304800" y="609600"/>
            <a:ext cx="87630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2"/>
          <p:cNvSpPr txBox="1">
            <a:spLocks noChangeArrowheads="1"/>
          </p:cNvSpPr>
          <p:nvPr/>
        </p:nvSpPr>
        <p:spPr bwMode="auto">
          <a:xfrm>
            <a:off x="13424" y="1392422"/>
            <a:ext cx="3339376" cy="966418"/>
          </a:xfrm>
          <a:prstGeom prst="rect">
            <a:avLst/>
          </a:prstGeom>
          <a:solidFill>
            <a:schemeClr val="bg1"/>
          </a:solidFill>
          <a:ln w="19050">
            <a:solidFill>
              <a:schemeClr val="tx1"/>
            </a:solidFill>
            <a:miter lim="800000"/>
            <a:headEnd/>
            <a:tailEnd/>
          </a:ln>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lnSpc>
                <a:spcPct val="120000"/>
              </a:lnSpc>
            </a:pPr>
            <a:r>
              <a:rPr lang="en-US">
                <a:latin typeface="Gill Sans MT"/>
                <a:cs typeface="Gill Sans MT"/>
              </a:rPr>
              <a:t>Pairwise alignment:</a:t>
            </a:r>
          </a:p>
          <a:p>
            <a:pPr algn="ctr">
              <a:lnSpc>
                <a:spcPct val="120000"/>
              </a:lnSpc>
            </a:pPr>
            <a:r>
              <a:rPr lang="en-US">
                <a:latin typeface="Gill Sans MT"/>
                <a:cs typeface="Gill Sans MT"/>
              </a:rPr>
              <a:t>Calculate distance matrix</a:t>
            </a:r>
          </a:p>
        </p:txBody>
      </p:sp>
      <p:sp>
        <p:nvSpPr>
          <p:cNvPr id="47108" name="TextBox 3"/>
          <p:cNvSpPr txBox="1">
            <a:spLocks noChangeArrowheads="1"/>
          </p:cNvSpPr>
          <p:nvPr/>
        </p:nvSpPr>
        <p:spPr bwMode="auto">
          <a:xfrm>
            <a:off x="104775" y="3429000"/>
            <a:ext cx="3400425" cy="966418"/>
          </a:xfrm>
          <a:prstGeom prst="rect">
            <a:avLst/>
          </a:prstGeom>
          <a:solidFill>
            <a:schemeClr val="bg1"/>
          </a:solidFill>
          <a:ln w="19050">
            <a:solidFill>
              <a:schemeClr val="tx1"/>
            </a:solidFill>
            <a:miter lim="800000"/>
            <a:headEnd/>
            <a:tailEnd/>
          </a:ln>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lnSpc>
                <a:spcPct val="120000"/>
              </a:lnSpc>
            </a:pPr>
            <a:r>
              <a:rPr lang="en-US">
                <a:latin typeface="Gill Sans MT"/>
                <a:cs typeface="Gill Sans MT"/>
              </a:rPr>
              <a:t>Unrooted neighbor-         </a:t>
            </a:r>
          </a:p>
          <a:p>
            <a:pPr algn="ctr">
              <a:lnSpc>
                <a:spcPct val="120000"/>
              </a:lnSpc>
            </a:pPr>
            <a:r>
              <a:rPr lang="en-US">
                <a:latin typeface="Gill Sans MT"/>
                <a:cs typeface="Gill Sans MT"/>
              </a:rPr>
              <a:t>joining tree</a:t>
            </a:r>
          </a:p>
        </p:txBody>
      </p:sp>
    </p:spTree>
    <p:extLst>
      <p:ext uri="{BB962C8B-B14F-4D97-AF65-F5344CB8AC3E}">
        <p14:creationId xmlns:p14="http://schemas.microsoft.com/office/powerpoint/2010/main" val="2216966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l="12399" t="25369" r="50357" b="49585"/>
          <a:stretch>
            <a:fillRect/>
          </a:stretch>
        </p:blipFill>
        <p:spPr bwMode="auto">
          <a:xfrm>
            <a:off x="685800" y="415925"/>
            <a:ext cx="79248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2"/>
          <p:cNvSpPr txBox="1">
            <a:spLocks noChangeArrowheads="1"/>
          </p:cNvSpPr>
          <p:nvPr/>
        </p:nvSpPr>
        <p:spPr bwMode="auto">
          <a:xfrm>
            <a:off x="331788" y="1038225"/>
            <a:ext cx="3402012" cy="893578"/>
          </a:xfrm>
          <a:prstGeom prst="rect">
            <a:avLst/>
          </a:prstGeom>
          <a:solidFill>
            <a:schemeClr val="bg1"/>
          </a:solidFill>
          <a:ln w="19050">
            <a:solidFill>
              <a:schemeClr val="tx1"/>
            </a:solidFill>
            <a:miter lim="800000"/>
            <a:headEnd/>
            <a:tailEnd/>
          </a:ln>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lnSpc>
                <a:spcPct val="120000"/>
              </a:lnSpc>
            </a:pPr>
            <a:r>
              <a:rPr lang="en-US" sz="2200" dirty="0" err="1">
                <a:latin typeface="Gill Sans MT"/>
                <a:cs typeface="Gill Sans MT"/>
              </a:rPr>
              <a:t>Unrooted</a:t>
            </a:r>
            <a:r>
              <a:rPr lang="en-US" sz="2200" dirty="0">
                <a:latin typeface="Gill Sans MT"/>
                <a:cs typeface="Gill Sans MT"/>
              </a:rPr>
              <a:t> neighbor-         </a:t>
            </a:r>
          </a:p>
          <a:p>
            <a:pPr algn="ctr">
              <a:lnSpc>
                <a:spcPct val="120000"/>
              </a:lnSpc>
            </a:pPr>
            <a:r>
              <a:rPr lang="en-US" sz="2200" dirty="0">
                <a:latin typeface="Gill Sans MT"/>
                <a:cs typeface="Gill Sans MT"/>
              </a:rPr>
              <a:t>joining tree</a:t>
            </a:r>
          </a:p>
        </p:txBody>
      </p:sp>
      <p:sp>
        <p:nvSpPr>
          <p:cNvPr id="48132" name="TextBox 3"/>
          <p:cNvSpPr txBox="1">
            <a:spLocks noChangeArrowheads="1"/>
          </p:cNvSpPr>
          <p:nvPr/>
        </p:nvSpPr>
        <p:spPr bwMode="auto">
          <a:xfrm>
            <a:off x="180975" y="3733800"/>
            <a:ext cx="3324225" cy="1299843"/>
          </a:xfrm>
          <a:prstGeom prst="rect">
            <a:avLst/>
          </a:prstGeom>
          <a:solidFill>
            <a:schemeClr val="bg1"/>
          </a:solidFill>
          <a:ln w="19050">
            <a:solidFill>
              <a:schemeClr val="tx1"/>
            </a:solidFill>
            <a:miter lim="800000"/>
            <a:headEnd/>
            <a:tailEnd/>
          </a:ln>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lnSpc>
                <a:spcPct val="120000"/>
              </a:lnSpc>
            </a:pPr>
            <a:r>
              <a:rPr lang="en-US" sz="2200">
                <a:latin typeface="Gill Sans MT"/>
                <a:cs typeface="Gill Sans MT"/>
              </a:rPr>
              <a:t>Rooted neighbor-joining tree (guide tree) and sequence weights</a:t>
            </a:r>
          </a:p>
        </p:txBody>
      </p:sp>
    </p:spTree>
    <p:extLst>
      <p:ext uri="{BB962C8B-B14F-4D97-AF65-F5344CB8AC3E}">
        <p14:creationId xmlns:p14="http://schemas.microsoft.com/office/powerpoint/2010/main" val="74467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l="10474" t="36943" r="49719" b="23845"/>
          <a:stretch>
            <a:fillRect/>
          </a:stretch>
        </p:blipFill>
        <p:spPr bwMode="auto">
          <a:xfrm>
            <a:off x="609600" y="0"/>
            <a:ext cx="7467600" cy="678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2"/>
          <p:cNvSpPr txBox="1">
            <a:spLocks noChangeArrowheads="1"/>
          </p:cNvSpPr>
          <p:nvPr/>
        </p:nvSpPr>
        <p:spPr bwMode="auto">
          <a:xfrm>
            <a:off x="228600" y="914400"/>
            <a:ext cx="3324225" cy="1108075"/>
          </a:xfrm>
          <a:prstGeom prst="rect">
            <a:avLst/>
          </a:prstGeom>
          <a:solidFill>
            <a:schemeClr val="bg1"/>
          </a:solidFill>
          <a:ln w="19050">
            <a:solidFill>
              <a:schemeClr val="tx1"/>
            </a:solidFill>
            <a:miter lim="800000"/>
            <a:headEnd/>
            <a:tailEnd/>
          </a:ln>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200" dirty="0">
                <a:latin typeface="Gill Sans MT"/>
                <a:cs typeface="Gill Sans MT"/>
              </a:rPr>
              <a:t>Rooted neighbor-joining tree (guide tree) and sequence weights</a:t>
            </a:r>
          </a:p>
        </p:txBody>
      </p:sp>
      <p:sp>
        <p:nvSpPr>
          <p:cNvPr id="49156" name="TextBox 3"/>
          <p:cNvSpPr txBox="1">
            <a:spLocks noChangeArrowheads="1"/>
          </p:cNvSpPr>
          <p:nvPr/>
        </p:nvSpPr>
        <p:spPr bwMode="auto">
          <a:xfrm>
            <a:off x="180975" y="3505200"/>
            <a:ext cx="2562225" cy="1446213"/>
          </a:xfrm>
          <a:prstGeom prst="rect">
            <a:avLst/>
          </a:prstGeom>
          <a:solidFill>
            <a:schemeClr val="bg1"/>
          </a:solidFill>
          <a:ln w="19050">
            <a:solidFill>
              <a:schemeClr val="tx1"/>
            </a:solidFill>
            <a:miter lim="800000"/>
            <a:headEnd/>
            <a:tailEnd/>
          </a:ln>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200">
                <a:latin typeface="Gill Sans MT"/>
                <a:cs typeface="Gill Sans MT"/>
              </a:rPr>
              <a:t>Progressive alignment: Align following the guide tree</a:t>
            </a:r>
          </a:p>
        </p:txBody>
      </p:sp>
    </p:spTree>
    <p:extLst>
      <p:ext uri="{BB962C8B-B14F-4D97-AF65-F5344CB8AC3E}">
        <p14:creationId xmlns:p14="http://schemas.microsoft.com/office/powerpoint/2010/main" val="9022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0574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9184741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lgn="ctr" eaLnBrk="1" hangingPunct="1"/>
            <a:r>
              <a:rPr lang="en-US" sz="2800" dirty="0" smtClean="0">
                <a:latin typeface="Gill Sans MT"/>
                <a:cs typeface="Gill Sans MT"/>
              </a:rPr>
              <a:t>Iterative approaches: MAFFT</a:t>
            </a:r>
          </a:p>
        </p:txBody>
      </p:sp>
      <p:sp>
        <p:nvSpPr>
          <p:cNvPr id="56323" name="Rectangle 3"/>
          <p:cNvSpPr>
            <a:spLocks noGrp="1" noChangeArrowheads="1"/>
          </p:cNvSpPr>
          <p:nvPr>
            <p:ph type="body" idx="1"/>
          </p:nvPr>
        </p:nvSpPr>
        <p:spPr>
          <a:xfrm>
            <a:off x="1435608" y="1905000"/>
            <a:ext cx="7498080" cy="4038600"/>
          </a:xfrm>
        </p:spPr>
        <p:txBody>
          <a:bodyPr>
            <a:normAutofit/>
          </a:bodyPr>
          <a:lstStyle/>
          <a:p>
            <a:pPr eaLnBrk="1" hangingPunct="1"/>
            <a:r>
              <a:rPr lang="en-US" sz="2400" dirty="0" smtClean="0">
                <a:latin typeface="Gill Sans MT"/>
                <a:cs typeface="Gill Sans MT"/>
              </a:rPr>
              <a:t>Uses Fast Fourier Transform to speed up profile alignment</a:t>
            </a:r>
          </a:p>
          <a:p>
            <a:pPr eaLnBrk="1" hangingPunct="1"/>
            <a:r>
              <a:rPr lang="en-US" sz="2400" dirty="0" smtClean="0">
                <a:latin typeface="Gill Sans MT"/>
                <a:cs typeface="Gill Sans MT"/>
              </a:rPr>
              <a:t>Uses fast two-stage method for building alignments using k-</a:t>
            </a:r>
            <a:r>
              <a:rPr lang="en-US" sz="2400" dirty="0" err="1" smtClean="0">
                <a:latin typeface="Gill Sans MT"/>
                <a:cs typeface="Gill Sans MT"/>
              </a:rPr>
              <a:t>mer</a:t>
            </a:r>
            <a:r>
              <a:rPr lang="en-US" sz="2400" dirty="0" smtClean="0">
                <a:latin typeface="Gill Sans MT"/>
                <a:cs typeface="Gill Sans MT"/>
              </a:rPr>
              <a:t> frequencies</a:t>
            </a:r>
          </a:p>
          <a:p>
            <a:pPr eaLnBrk="1" hangingPunct="1"/>
            <a:r>
              <a:rPr lang="en-US" sz="2400" dirty="0" smtClean="0">
                <a:latin typeface="Gill Sans MT"/>
                <a:cs typeface="Gill Sans MT"/>
              </a:rPr>
              <a:t>Offers many different scoring and aligning techniques</a:t>
            </a:r>
          </a:p>
          <a:p>
            <a:pPr eaLnBrk="1" hangingPunct="1"/>
            <a:r>
              <a:rPr lang="en-US" sz="2400" dirty="0" smtClean="0">
                <a:latin typeface="Gill Sans MT"/>
                <a:cs typeface="Gill Sans MT"/>
              </a:rPr>
              <a:t>One of the more accurate programs available</a:t>
            </a:r>
          </a:p>
          <a:p>
            <a:pPr eaLnBrk="1" hangingPunct="1"/>
            <a:r>
              <a:rPr lang="en-US" sz="2400" dirty="0" smtClean="0">
                <a:latin typeface="Gill Sans MT"/>
                <a:cs typeface="Gill Sans MT"/>
              </a:rPr>
              <a:t>Available as standalone or web interface</a:t>
            </a:r>
          </a:p>
          <a:p>
            <a:pPr eaLnBrk="1" hangingPunct="1"/>
            <a:r>
              <a:rPr lang="en-US" sz="2400" dirty="0" smtClean="0">
                <a:latin typeface="Gill Sans MT"/>
                <a:cs typeface="Gill Sans MT"/>
              </a:rPr>
              <a:t>Many output formats, including interactive phylogenetic trees</a:t>
            </a:r>
          </a:p>
        </p:txBody>
      </p:sp>
      <p:sp>
        <p:nvSpPr>
          <p:cNvPr id="56324" name="Rectangle 3"/>
          <p:cNvSpPr>
            <a:spLocks noChangeArrowheads="1"/>
          </p:cNvSpPr>
          <p:nvPr/>
        </p:nvSpPr>
        <p:spPr bwMode="auto">
          <a:xfrm>
            <a:off x="7796213" y="6400800"/>
            <a:ext cx="14845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00">
                <a:solidFill>
                  <a:schemeClr val="bg1"/>
                </a:solidFill>
                <a:latin typeface="Gill Sans MT"/>
                <a:cs typeface="Gill Sans MT"/>
              </a:rPr>
              <a:t>Page 190</a:t>
            </a:r>
            <a:endParaRPr lang="en-US" sz="2800">
              <a:solidFill>
                <a:schemeClr val="bg1"/>
              </a:solidFill>
              <a:latin typeface="Gill Sans MT"/>
              <a:cs typeface="Gill Sans MT"/>
            </a:endParaRPr>
          </a:p>
        </p:txBody>
      </p:sp>
    </p:spTree>
    <p:extLst>
      <p:ext uri="{BB962C8B-B14F-4D97-AF65-F5344CB8AC3E}">
        <p14:creationId xmlns:p14="http://schemas.microsoft.com/office/powerpoint/2010/main" val="13336170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algn="ctr" eaLnBrk="1" hangingPunct="1"/>
            <a:r>
              <a:rPr lang="en-US" sz="2800" dirty="0" smtClean="0"/>
              <a:t>Iterative approaches: MAFFT</a:t>
            </a:r>
          </a:p>
        </p:txBody>
      </p:sp>
      <p:pic>
        <p:nvPicPr>
          <p:cNvPr id="57347" name="Picture 3" descr="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0813"/>
          <a:stretch/>
        </p:blipFill>
        <p:spPr bwMode="auto">
          <a:xfrm>
            <a:off x="1905000" y="2072104"/>
            <a:ext cx="5791200" cy="463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Line 5"/>
          <p:cNvSpPr>
            <a:spLocks noChangeShapeType="1"/>
          </p:cNvSpPr>
          <p:nvPr/>
        </p:nvSpPr>
        <p:spPr bwMode="auto">
          <a:xfrm flipH="1">
            <a:off x="3962400" y="6324600"/>
            <a:ext cx="1752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49" name="Text Box 4"/>
          <p:cNvSpPr txBox="1">
            <a:spLocks noChangeArrowheads="1"/>
          </p:cNvSpPr>
          <p:nvPr/>
        </p:nvSpPr>
        <p:spPr bwMode="auto">
          <a:xfrm>
            <a:off x="5257800" y="5943600"/>
            <a:ext cx="23622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2000">
                <a:latin typeface="Arial" charset="0"/>
              </a:rPr>
              <a:t>Has about 1000 advanced settings!</a:t>
            </a:r>
          </a:p>
        </p:txBody>
      </p:sp>
    </p:spTree>
    <p:extLst>
      <p:ext uri="{BB962C8B-B14F-4D97-AF65-F5344CB8AC3E}">
        <p14:creationId xmlns:p14="http://schemas.microsoft.com/office/powerpoint/2010/main" val="890772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752600" y="381000"/>
            <a:ext cx="5793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a:latin typeface="Gill Sans MT"/>
                <a:cs typeface="Gill Sans MT"/>
              </a:rPr>
              <a:t>Multiple sequence alignment: definition</a:t>
            </a:r>
          </a:p>
        </p:txBody>
      </p:sp>
      <p:sp>
        <p:nvSpPr>
          <p:cNvPr id="15363" name="Text Box 3"/>
          <p:cNvSpPr txBox="1">
            <a:spLocks noChangeArrowheads="1"/>
          </p:cNvSpPr>
          <p:nvPr/>
        </p:nvSpPr>
        <p:spPr bwMode="auto">
          <a:xfrm>
            <a:off x="1492245" y="1993880"/>
            <a:ext cx="711835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latin typeface="Gill Sans MT"/>
                <a:cs typeface="Gill Sans MT"/>
              </a:rPr>
              <a:t>• a collection of three or more protein (or nucleic acid) </a:t>
            </a:r>
          </a:p>
          <a:p>
            <a:r>
              <a:rPr lang="en-US" altLang="en-US" dirty="0">
                <a:latin typeface="Gill Sans MT"/>
                <a:cs typeface="Gill Sans MT"/>
              </a:rPr>
              <a:t>sequences that are partially or completely aligned</a:t>
            </a:r>
          </a:p>
          <a:p>
            <a:endParaRPr lang="en-US" altLang="en-US" dirty="0">
              <a:latin typeface="Gill Sans MT"/>
              <a:cs typeface="Gill Sans MT"/>
            </a:endParaRPr>
          </a:p>
          <a:p>
            <a:r>
              <a:rPr lang="en-US" altLang="en-US" dirty="0">
                <a:latin typeface="Gill Sans MT"/>
                <a:cs typeface="Gill Sans MT"/>
              </a:rPr>
              <a:t>• homologous residues are aligned in columns </a:t>
            </a:r>
          </a:p>
          <a:p>
            <a:r>
              <a:rPr lang="en-US" altLang="en-US" dirty="0">
                <a:latin typeface="Gill Sans MT"/>
                <a:cs typeface="Gill Sans MT"/>
              </a:rPr>
              <a:t>  across the length of the sequences</a:t>
            </a:r>
          </a:p>
          <a:p>
            <a:endParaRPr lang="en-US" altLang="en-US" dirty="0">
              <a:latin typeface="Gill Sans MT"/>
              <a:cs typeface="Gill Sans MT"/>
            </a:endParaRPr>
          </a:p>
          <a:p>
            <a:r>
              <a:rPr lang="en-US" altLang="en-US" dirty="0">
                <a:latin typeface="Gill Sans MT"/>
                <a:cs typeface="Gill Sans MT"/>
              </a:rPr>
              <a:t>• residues are homologous in an evolutionary sense</a:t>
            </a:r>
          </a:p>
          <a:p>
            <a:endParaRPr lang="en-US" altLang="en-US" dirty="0">
              <a:latin typeface="Gill Sans MT"/>
              <a:cs typeface="Gill Sans MT"/>
            </a:endParaRPr>
          </a:p>
          <a:p>
            <a:r>
              <a:rPr lang="en-US" altLang="en-US" dirty="0">
                <a:latin typeface="Gill Sans MT"/>
                <a:cs typeface="Gill Sans MT"/>
              </a:rPr>
              <a:t>• residues are homologous in a structural sense</a:t>
            </a:r>
          </a:p>
        </p:txBody>
      </p:sp>
      <p:sp>
        <p:nvSpPr>
          <p:cNvPr id="15364" name="Line 4"/>
          <p:cNvSpPr>
            <a:spLocks noChangeShapeType="1"/>
          </p:cNvSpPr>
          <p:nvPr/>
        </p:nvSpPr>
        <p:spPr bwMode="auto">
          <a:xfrm>
            <a:off x="1447800" y="1219200"/>
            <a:ext cx="7086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Tree>
    <p:extLst>
      <p:ext uri="{BB962C8B-B14F-4D97-AF65-F5344CB8AC3E}">
        <p14:creationId xmlns:p14="http://schemas.microsoft.com/office/powerpoint/2010/main" val="28135624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p:cNvPicPr>
          <p:nvPr/>
        </p:nvPicPr>
        <p:blipFill rotWithShape="1">
          <a:blip r:embed="rId2">
            <a:extLst>
              <a:ext uri="{28A0092B-C50C-407E-A947-70E740481C1C}">
                <a14:useLocalDpi xmlns:a14="http://schemas.microsoft.com/office/drawing/2010/main" val="0"/>
              </a:ext>
            </a:extLst>
          </a:blip>
          <a:srcRect r="12083" b="38052"/>
          <a:stretch/>
        </p:blipFill>
        <p:spPr bwMode="auto">
          <a:xfrm>
            <a:off x="1524000" y="1295400"/>
            <a:ext cx="6858000" cy="363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6.6</a:t>
            </a:r>
          </a:p>
          <a:p>
            <a:r>
              <a:rPr lang="en-US" dirty="0" smtClean="0">
                <a:solidFill>
                  <a:schemeClr val="bg1">
                    <a:lumMod val="50000"/>
                  </a:schemeClr>
                </a:solidFill>
              </a:rPr>
              <a:t>Page 215</a:t>
            </a:r>
            <a:endParaRPr lang="en-US" dirty="0">
              <a:solidFill>
                <a:schemeClr val="bg1">
                  <a:lumMod val="50000"/>
                </a:schemeClr>
              </a:solidFill>
            </a:endParaRPr>
          </a:p>
        </p:txBody>
      </p:sp>
      <p:sp>
        <p:nvSpPr>
          <p:cNvPr id="4" name="TextBox 3"/>
          <p:cNvSpPr txBox="1"/>
          <p:nvPr/>
        </p:nvSpPr>
        <p:spPr>
          <a:xfrm>
            <a:off x="1447800" y="152400"/>
            <a:ext cx="6400800" cy="523220"/>
          </a:xfrm>
          <a:prstGeom prst="rect">
            <a:avLst/>
          </a:prstGeom>
          <a:noFill/>
        </p:spPr>
        <p:txBody>
          <a:bodyPr wrap="square" rtlCol="0">
            <a:spAutoFit/>
          </a:bodyPr>
          <a:lstStyle/>
          <a:p>
            <a:pPr algn="ctr"/>
            <a:r>
              <a:rPr lang="en-US" sz="2800" dirty="0" smtClean="0"/>
              <a:t>Iterative method of MAFFT</a:t>
            </a:r>
            <a:endParaRPr lang="en-US" sz="2800" dirty="0"/>
          </a:p>
        </p:txBody>
      </p:sp>
    </p:spTree>
    <p:extLst>
      <p:ext uri="{BB962C8B-B14F-4D97-AF65-F5344CB8AC3E}">
        <p14:creationId xmlns:p14="http://schemas.microsoft.com/office/powerpoint/2010/main" val="1961531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rotWithShape="1">
          <a:blip r:embed="rId2">
            <a:extLst>
              <a:ext uri="{28A0092B-C50C-407E-A947-70E740481C1C}">
                <a14:useLocalDpi xmlns:a14="http://schemas.microsoft.com/office/drawing/2010/main" val="0"/>
              </a:ext>
            </a:extLst>
          </a:blip>
          <a:srcRect b="23069"/>
          <a:stretch/>
        </p:blipFill>
        <p:spPr bwMode="auto">
          <a:xfrm>
            <a:off x="3949484" y="228600"/>
            <a:ext cx="5042116"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6.7</a:t>
            </a:r>
          </a:p>
          <a:p>
            <a:r>
              <a:rPr lang="en-US" dirty="0" smtClean="0">
                <a:solidFill>
                  <a:schemeClr val="bg1">
                    <a:lumMod val="50000"/>
                  </a:schemeClr>
                </a:solidFill>
              </a:rPr>
              <a:t>Page 216</a:t>
            </a:r>
            <a:endParaRPr lang="en-US" dirty="0">
              <a:solidFill>
                <a:schemeClr val="bg1">
                  <a:lumMod val="50000"/>
                </a:schemeClr>
              </a:solidFill>
            </a:endParaRPr>
          </a:p>
        </p:txBody>
      </p:sp>
      <p:sp>
        <p:nvSpPr>
          <p:cNvPr id="4" name="TextBox 3"/>
          <p:cNvSpPr txBox="1"/>
          <p:nvPr/>
        </p:nvSpPr>
        <p:spPr>
          <a:xfrm>
            <a:off x="1981200" y="914400"/>
            <a:ext cx="1752600" cy="461665"/>
          </a:xfrm>
          <a:prstGeom prst="rect">
            <a:avLst/>
          </a:prstGeom>
          <a:noFill/>
        </p:spPr>
        <p:txBody>
          <a:bodyPr wrap="square" rtlCol="0">
            <a:spAutoFit/>
          </a:bodyPr>
          <a:lstStyle/>
          <a:p>
            <a:pPr algn="ctr"/>
            <a:r>
              <a:rPr lang="en-US" sz="2400" dirty="0" smtClean="0"/>
              <a:t>MAFFT</a:t>
            </a:r>
            <a:endParaRPr lang="en-US" sz="2400" dirty="0"/>
          </a:p>
        </p:txBody>
      </p:sp>
      <p:sp>
        <p:nvSpPr>
          <p:cNvPr id="5" name="TextBox 4"/>
          <p:cNvSpPr txBox="1"/>
          <p:nvPr/>
        </p:nvSpPr>
        <p:spPr>
          <a:xfrm>
            <a:off x="1905000" y="4114800"/>
            <a:ext cx="1752600" cy="461665"/>
          </a:xfrm>
          <a:prstGeom prst="rect">
            <a:avLst/>
          </a:prstGeom>
          <a:noFill/>
        </p:spPr>
        <p:txBody>
          <a:bodyPr wrap="square" rtlCol="0">
            <a:spAutoFit/>
          </a:bodyPr>
          <a:lstStyle/>
          <a:p>
            <a:pPr algn="ctr"/>
            <a:r>
              <a:rPr lang="en-US" sz="2400" dirty="0" smtClean="0"/>
              <a:t>MUSCLE</a:t>
            </a:r>
            <a:endParaRPr lang="en-US" sz="2400" dirty="0"/>
          </a:p>
        </p:txBody>
      </p:sp>
    </p:spTree>
    <p:extLst>
      <p:ext uri="{BB962C8B-B14F-4D97-AF65-F5344CB8AC3E}">
        <p14:creationId xmlns:p14="http://schemas.microsoft.com/office/powerpoint/2010/main" val="2899387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p:cNvPicPr>
          <p:nvPr/>
        </p:nvPicPr>
        <p:blipFill rotWithShape="1">
          <a:blip r:embed="rId2">
            <a:extLst>
              <a:ext uri="{28A0092B-C50C-407E-A947-70E740481C1C}">
                <a14:useLocalDpi xmlns:a14="http://schemas.microsoft.com/office/drawing/2010/main" val="0"/>
              </a:ext>
            </a:extLst>
          </a:blip>
          <a:srcRect b="8769"/>
          <a:stretch/>
        </p:blipFill>
        <p:spPr bwMode="auto">
          <a:xfrm>
            <a:off x="3389481" y="152400"/>
            <a:ext cx="5557669"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6.7</a:t>
            </a:r>
          </a:p>
          <a:p>
            <a:r>
              <a:rPr lang="en-US" dirty="0" smtClean="0">
                <a:solidFill>
                  <a:schemeClr val="bg1">
                    <a:lumMod val="50000"/>
                  </a:schemeClr>
                </a:solidFill>
              </a:rPr>
              <a:t>Page 217</a:t>
            </a:r>
            <a:endParaRPr lang="en-US" dirty="0">
              <a:solidFill>
                <a:schemeClr val="bg1">
                  <a:lumMod val="50000"/>
                </a:schemeClr>
              </a:solidFill>
            </a:endParaRPr>
          </a:p>
        </p:txBody>
      </p:sp>
      <p:sp>
        <p:nvSpPr>
          <p:cNvPr id="2" name="TextBox 1"/>
          <p:cNvSpPr txBox="1"/>
          <p:nvPr/>
        </p:nvSpPr>
        <p:spPr>
          <a:xfrm>
            <a:off x="1143000" y="1219200"/>
            <a:ext cx="1752600" cy="461665"/>
          </a:xfrm>
          <a:prstGeom prst="rect">
            <a:avLst/>
          </a:prstGeom>
          <a:noFill/>
        </p:spPr>
        <p:txBody>
          <a:bodyPr wrap="square" rtlCol="0">
            <a:spAutoFit/>
          </a:bodyPr>
          <a:lstStyle/>
          <a:p>
            <a:pPr algn="ctr"/>
            <a:r>
              <a:rPr lang="en-US" sz="2400" dirty="0" err="1" smtClean="0"/>
              <a:t>ProbCons</a:t>
            </a:r>
            <a:endParaRPr lang="en-US" sz="2400" dirty="0"/>
          </a:p>
        </p:txBody>
      </p:sp>
      <p:sp>
        <p:nvSpPr>
          <p:cNvPr id="5" name="TextBox 4"/>
          <p:cNvSpPr txBox="1"/>
          <p:nvPr/>
        </p:nvSpPr>
        <p:spPr>
          <a:xfrm>
            <a:off x="1143000" y="4343400"/>
            <a:ext cx="1752600" cy="461665"/>
          </a:xfrm>
          <a:prstGeom prst="rect">
            <a:avLst/>
          </a:prstGeom>
          <a:noFill/>
        </p:spPr>
        <p:txBody>
          <a:bodyPr wrap="square" rtlCol="0">
            <a:spAutoFit/>
          </a:bodyPr>
          <a:lstStyle/>
          <a:p>
            <a:pPr algn="ctr"/>
            <a:r>
              <a:rPr lang="en-US" sz="2400" dirty="0" smtClean="0"/>
              <a:t>T-COFFEE</a:t>
            </a:r>
            <a:endParaRPr lang="en-US" sz="2400" dirty="0"/>
          </a:p>
        </p:txBody>
      </p:sp>
    </p:spTree>
    <p:extLst>
      <p:ext uri="{BB962C8B-B14F-4D97-AF65-F5344CB8AC3E}">
        <p14:creationId xmlns:p14="http://schemas.microsoft.com/office/powerpoint/2010/main" val="808872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905000" y="381000"/>
            <a:ext cx="56598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Multiple sequence alignment methods</a:t>
            </a:r>
          </a:p>
        </p:txBody>
      </p:sp>
      <p:sp>
        <p:nvSpPr>
          <p:cNvPr id="51203" name="Line 3"/>
          <p:cNvSpPr>
            <a:spLocks noChangeShapeType="1"/>
          </p:cNvSpPr>
          <p:nvPr/>
        </p:nvSpPr>
        <p:spPr bwMode="auto">
          <a:xfrm>
            <a:off x="1371600" y="1143000"/>
            <a:ext cx="7162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51204" name="Text Box 4"/>
          <p:cNvSpPr txBox="1">
            <a:spLocks noChangeArrowheads="1"/>
          </p:cNvSpPr>
          <p:nvPr/>
        </p:nvSpPr>
        <p:spPr bwMode="auto">
          <a:xfrm>
            <a:off x="1335088" y="1676400"/>
            <a:ext cx="75803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Iterative methods: compute a sub-optimal solution and keep modifying that intelligently using dynamic programming or other methods until the solution converges.</a:t>
            </a:r>
          </a:p>
          <a:p>
            <a:endParaRPr lang="en-US" dirty="0">
              <a:solidFill>
                <a:srgbClr val="000000"/>
              </a:solidFill>
              <a:latin typeface="Gill Sans MT"/>
              <a:cs typeface="Gill Sans MT"/>
            </a:endParaRPr>
          </a:p>
          <a:p>
            <a:r>
              <a:rPr lang="en-US" dirty="0">
                <a:solidFill>
                  <a:srgbClr val="000000"/>
                </a:solidFill>
                <a:latin typeface="Gill Sans MT"/>
                <a:cs typeface="Gill Sans MT"/>
              </a:rPr>
              <a:t>Examples: MUSCLE, </a:t>
            </a:r>
            <a:r>
              <a:rPr lang="en-US" dirty="0" err="1">
                <a:solidFill>
                  <a:srgbClr val="000000"/>
                </a:solidFill>
                <a:latin typeface="Gill Sans MT"/>
                <a:cs typeface="Gill Sans MT"/>
              </a:rPr>
              <a:t>IterAlign</a:t>
            </a:r>
            <a:r>
              <a:rPr lang="en-US" dirty="0">
                <a:solidFill>
                  <a:srgbClr val="000000"/>
                </a:solidFill>
                <a:latin typeface="Gill Sans MT"/>
                <a:cs typeface="Gill Sans MT"/>
              </a:rPr>
              <a:t>, Praline, MAFFT</a:t>
            </a:r>
          </a:p>
        </p:txBody>
      </p:sp>
    </p:spTree>
    <p:extLst>
      <p:ext uri="{BB962C8B-B14F-4D97-AF65-F5344CB8AC3E}">
        <p14:creationId xmlns:p14="http://schemas.microsoft.com/office/powerpoint/2010/main" val="188356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62000" y="609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en-US">
              <a:solidFill>
                <a:srgbClr val="000000"/>
              </a:solidFill>
              <a:latin typeface="Gill Sans MT"/>
              <a:cs typeface="Gill Sans MT"/>
            </a:endParaRPr>
          </a:p>
        </p:txBody>
      </p:sp>
      <p:sp>
        <p:nvSpPr>
          <p:cNvPr id="52227" name="Text Box 3"/>
          <p:cNvSpPr txBox="1">
            <a:spLocks noChangeArrowheads="1"/>
          </p:cNvSpPr>
          <p:nvPr/>
        </p:nvSpPr>
        <p:spPr bwMode="auto">
          <a:xfrm>
            <a:off x="1371600" y="457200"/>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spcBef>
                <a:spcPct val="50000"/>
              </a:spcBef>
            </a:pPr>
            <a:r>
              <a:rPr lang="en-US" sz="2800" dirty="0">
                <a:solidFill>
                  <a:srgbClr val="000000"/>
                </a:solidFill>
                <a:latin typeface="Gill Sans MT"/>
                <a:cs typeface="Gill Sans MT"/>
              </a:rPr>
              <a:t>MUSCLE: next-generation progressive MSA</a:t>
            </a:r>
          </a:p>
        </p:txBody>
      </p:sp>
      <p:sp>
        <p:nvSpPr>
          <p:cNvPr id="52228" name="Line 4"/>
          <p:cNvSpPr>
            <a:spLocks noChangeShapeType="1"/>
          </p:cNvSpPr>
          <p:nvPr/>
        </p:nvSpPr>
        <p:spPr bwMode="auto">
          <a:xfrm>
            <a:off x="1447799" y="1150938"/>
            <a:ext cx="7097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52229" name="Text Box 5"/>
          <p:cNvSpPr txBox="1">
            <a:spLocks noChangeArrowheads="1"/>
          </p:cNvSpPr>
          <p:nvPr/>
        </p:nvSpPr>
        <p:spPr bwMode="auto">
          <a:xfrm>
            <a:off x="1143000" y="1768256"/>
            <a:ext cx="7772400" cy="310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charset="0"/>
              </a:defRPr>
            </a:lvl1pPr>
            <a:lvl2pPr marL="914400" indent="-45720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buFont typeface="Times" charset="0"/>
              <a:buNone/>
            </a:pPr>
            <a:r>
              <a:rPr lang="en-US">
                <a:solidFill>
                  <a:srgbClr val="000000"/>
                </a:solidFill>
                <a:latin typeface="Gill Sans MT"/>
                <a:cs typeface="Gill Sans MT"/>
              </a:rPr>
              <a:t>[1] Build a draft progressive alignment</a:t>
            </a:r>
          </a:p>
          <a:p>
            <a:pPr lvl="1">
              <a:spcBef>
                <a:spcPct val="50000"/>
              </a:spcBef>
              <a:buFont typeface="Times" charset="0"/>
              <a:buNone/>
            </a:pPr>
            <a:r>
              <a:rPr lang="en-US">
                <a:solidFill>
                  <a:srgbClr val="000000"/>
                </a:solidFill>
                <a:latin typeface="Gill Sans MT"/>
                <a:cs typeface="Gill Sans MT"/>
              </a:rPr>
              <a:t>Determine pairwise similarity through k-mer counting (not by alignment)</a:t>
            </a:r>
          </a:p>
          <a:p>
            <a:pPr lvl="1">
              <a:spcBef>
                <a:spcPct val="50000"/>
              </a:spcBef>
              <a:buFont typeface="Times" charset="0"/>
              <a:buNone/>
            </a:pPr>
            <a:r>
              <a:rPr lang="en-US">
                <a:solidFill>
                  <a:srgbClr val="000000"/>
                </a:solidFill>
                <a:latin typeface="Gill Sans MT"/>
                <a:cs typeface="Gill Sans MT"/>
              </a:rPr>
              <a:t>Compute distance (triangular distance) matrix</a:t>
            </a:r>
          </a:p>
          <a:p>
            <a:pPr lvl="1">
              <a:spcBef>
                <a:spcPct val="50000"/>
              </a:spcBef>
              <a:buFont typeface="Times" charset="0"/>
              <a:buNone/>
            </a:pPr>
            <a:r>
              <a:rPr lang="en-US">
                <a:solidFill>
                  <a:srgbClr val="000000"/>
                </a:solidFill>
                <a:latin typeface="Gill Sans MT"/>
                <a:cs typeface="Gill Sans MT"/>
              </a:rPr>
              <a:t>Construct tree using UPGMA</a:t>
            </a:r>
          </a:p>
          <a:p>
            <a:pPr lvl="1">
              <a:spcBef>
                <a:spcPct val="50000"/>
              </a:spcBef>
              <a:buFont typeface="Times" charset="0"/>
              <a:buNone/>
            </a:pPr>
            <a:r>
              <a:rPr lang="en-US">
                <a:solidFill>
                  <a:srgbClr val="000000"/>
                </a:solidFill>
                <a:latin typeface="Gill Sans MT"/>
                <a:cs typeface="Gill Sans MT"/>
              </a:rPr>
              <a:t>Construct draft progressive alignment following tree</a:t>
            </a:r>
          </a:p>
        </p:txBody>
      </p:sp>
    </p:spTree>
    <p:extLst>
      <p:ext uri="{BB962C8B-B14F-4D97-AF65-F5344CB8AC3E}">
        <p14:creationId xmlns:p14="http://schemas.microsoft.com/office/powerpoint/2010/main" val="2925074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762000" y="609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en-US">
              <a:solidFill>
                <a:srgbClr val="000000"/>
              </a:solidFill>
              <a:latin typeface="Gill Sans MT"/>
              <a:cs typeface="Gill Sans MT"/>
            </a:endParaRPr>
          </a:p>
        </p:txBody>
      </p:sp>
      <p:sp>
        <p:nvSpPr>
          <p:cNvPr id="53251" name="Text Box 3"/>
          <p:cNvSpPr txBox="1">
            <a:spLocks noChangeArrowheads="1"/>
          </p:cNvSpPr>
          <p:nvPr/>
        </p:nvSpPr>
        <p:spPr bwMode="auto">
          <a:xfrm>
            <a:off x="1676400" y="31498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spcBef>
                <a:spcPct val="50000"/>
              </a:spcBef>
            </a:pPr>
            <a:r>
              <a:rPr lang="en-US" sz="2800" dirty="0">
                <a:solidFill>
                  <a:srgbClr val="000000"/>
                </a:solidFill>
                <a:latin typeface="Gill Sans MT"/>
                <a:cs typeface="Gill Sans MT"/>
              </a:rPr>
              <a:t>MUSCLE: next-generation progressive MSA</a:t>
            </a:r>
          </a:p>
        </p:txBody>
      </p:sp>
      <p:sp>
        <p:nvSpPr>
          <p:cNvPr id="53252" name="Line 4"/>
          <p:cNvSpPr>
            <a:spLocks noChangeShapeType="1"/>
          </p:cNvSpPr>
          <p:nvPr/>
        </p:nvSpPr>
        <p:spPr bwMode="auto">
          <a:xfrm>
            <a:off x="1447799" y="1150938"/>
            <a:ext cx="7097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53253" name="Text Box 5"/>
          <p:cNvSpPr txBox="1">
            <a:spLocks noChangeArrowheads="1"/>
          </p:cNvSpPr>
          <p:nvPr/>
        </p:nvSpPr>
        <p:spPr bwMode="auto">
          <a:xfrm>
            <a:off x="1143000" y="2286000"/>
            <a:ext cx="7772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buFont typeface="Times" charset="0"/>
              <a:buNone/>
            </a:pPr>
            <a:r>
              <a:rPr lang="en-US" dirty="0">
                <a:solidFill>
                  <a:srgbClr val="000000"/>
                </a:solidFill>
                <a:latin typeface="Gill Sans MT"/>
                <a:cs typeface="Gill Sans MT"/>
              </a:rPr>
              <a:t>[2] Improve the progressive alignment</a:t>
            </a:r>
          </a:p>
          <a:p>
            <a:pPr>
              <a:spcBef>
                <a:spcPct val="50000"/>
              </a:spcBef>
              <a:buFont typeface="Times" charset="0"/>
              <a:buNone/>
            </a:pPr>
            <a:r>
              <a:rPr lang="en-US" dirty="0">
                <a:solidFill>
                  <a:srgbClr val="000000"/>
                </a:solidFill>
                <a:latin typeface="Gill Sans MT"/>
                <a:cs typeface="Gill Sans MT"/>
              </a:rPr>
              <a:t>     Compute pairwise identity through current MSA</a:t>
            </a:r>
          </a:p>
          <a:p>
            <a:pPr>
              <a:spcBef>
                <a:spcPct val="50000"/>
              </a:spcBef>
              <a:buFont typeface="Times" charset="0"/>
              <a:buNone/>
            </a:pPr>
            <a:r>
              <a:rPr lang="en-US" dirty="0">
                <a:solidFill>
                  <a:srgbClr val="000000"/>
                </a:solidFill>
                <a:latin typeface="Gill Sans MT"/>
                <a:cs typeface="Gill Sans MT"/>
              </a:rPr>
              <a:t>     Construct new tree with Kimura distance measures</a:t>
            </a:r>
          </a:p>
          <a:p>
            <a:pPr>
              <a:spcBef>
                <a:spcPct val="50000"/>
              </a:spcBef>
              <a:buFont typeface="Times" charset="0"/>
              <a:buNone/>
            </a:pPr>
            <a:r>
              <a:rPr lang="en-US" dirty="0">
                <a:solidFill>
                  <a:srgbClr val="000000"/>
                </a:solidFill>
                <a:latin typeface="Gill Sans MT"/>
                <a:cs typeface="Gill Sans MT"/>
              </a:rPr>
              <a:t>     Compare new and old trees: if improved, repeat this step, if not improved, then we’re done</a:t>
            </a:r>
          </a:p>
        </p:txBody>
      </p:sp>
    </p:spTree>
    <p:extLst>
      <p:ext uri="{BB962C8B-B14F-4D97-AF65-F5344CB8AC3E}">
        <p14:creationId xmlns:p14="http://schemas.microsoft.com/office/powerpoint/2010/main" val="337870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762000" y="609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en-US">
              <a:solidFill>
                <a:srgbClr val="000000"/>
              </a:solidFill>
              <a:latin typeface="Gill Sans MT"/>
              <a:cs typeface="Gill Sans MT"/>
            </a:endParaRPr>
          </a:p>
        </p:txBody>
      </p:sp>
      <p:sp>
        <p:nvSpPr>
          <p:cNvPr id="54275" name="Text Box 3"/>
          <p:cNvSpPr txBox="1">
            <a:spLocks noChangeArrowheads="1"/>
          </p:cNvSpPr>
          <p:nvPr/>
        </p:nvSpPr>
        <p:spPr bwMode="auto">
          <a:xfrm>
            <a:off x="1600200" y="381000"/>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spcBef>
                <a:spcPct val="50000"/>
              </a:spcBef>
            </a:pPr>
            <a:r>
              <a:rPr lang="en-US" sz="2800" dirty="0">
                <a:solidFill>
                  <a:srgbClr val="000000"/>
                </a:solidFill>
                <a:latin typeface="Gill Sans MT"/>
                <a:cs typeface="Gill Sans MT"/>
              </a:rPr>
              <a:t>MUSCLE: next-generation progressive MSA</a:t>
            </a:r>
          </a:p>
        </p:txBody>
      </p:sp>
      <p:sp>
        <p:nvSpPr>
          <p:cNvPr id="54276" name="Line 4"/>
          <p:cNvSpPr>
            <a:spLocks noChangeShapeType="1"/>
          </p:cNvSpPr>
          <p:nvPr/>
        </p:nvSpPr>
        <p:spPr bwMode="auto">
          <a:xfrm>
            <a:off x="1600199" y="1150938"/>
            <a:ext cx="69453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54277" name="Text Box 5"/>
          <p:cNvSpPr txBox="1">
            <a:spLocks noChangeArrowheads="1"/>
          </p:cNvSpPr>
          <p:nvPr/>
        </p:nvSpPr>
        <p:spPr bwMode="auto">
          <a:xfrm>
            <a:off x="1371600" y="2209800"/>
            <a:ext cx="60198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buFont typeface="Times" charset="0"/>
              <a:buNone/>
            </a:pPr>
            <a:r>
              <a:rPr lang="en-US" dirty="0">
                <a:solidFill>
                  <a:srgbClr val="000000"/>
                </a:solidFill>
                <a:latin typeface="Gill Sans MT"/>
                <a:cs typeface="Gill Sans MT"/>
              </a:rPr>
              <a:t>[3] Refinement of the MSA</a:t>
            </a:r>
          </a:p>
          <a:p>
            <a:pPr>
              <a:spcBef>
                <a:spcPct val="50000"/>
              </a:spcBef>
              <a:buFont typeface="Times" charset="0"/>
              <a:buNone/>
            </a:pPr>
            <a:r>
              <a:rPr lang="en-US" dirty="0">
                <a:solidFill>
                  <a:srgbClr val="000000"/>
                </a:solidFill>
                <a:latin typeface="Gill Sans MT"/>
                <a:cs typeface="Gill Sans MT"/>
              </a:rPr>
              <a:t>    Split tree in half by deleting one edge</a:t>
            </a:r>
          </a:p>
          <a:p>
            <a:pPr>
              <a:spcBef>
                <a:spcPct val="50000"/>
              </a:spcBef>
              <a:buFont typeface="Times" charset="0"/>
              <a:buNone/>
            </a:pPr>
            <a:r>
              <a:rPr lang="en-US" dirty="0">
                <a:solidFill>
                  <a:srgbClr val="000000"/>
                </a:solidFill>
                <a:latin typeface="Gill Sans MT"/>
                <a:cs typeface="Gill Sans MT"/>
              </a:rPr>
              <a:t>    Make profiles of each half of the tree</a:t>
            </a:r>
          </a:p>
          <a:p>
            <a:pPr>
              <a:spcBef>
                <a:spcPct val="50000"/>
              </a:spcBef>
              <a:buFont typeface="Times" charset="0"/>
              <a:buNone/>
            </a:pPr>
            <a:r>
              <a:rPr lang="en-US" dirty="0">
                <a:solidFill>
                  <a:srgbClr val="000000"/>
                </a:solidFill>
                <a:latin typeface="Gill Sans MT"/>
                <a:cs typeface="Gill Sans MT"/>
              </a:rPr>
              <a:t>    Re-align the profiles</a:t>
            </a:r>
          </a:p>
          <a:p>
            <a:pPr>
              <a:spcBef>
                <a:spcPct val="50000"/>
              </a:spcBef>
              <a:buFont typeface="Times" charset="0"/>
              <a:buNone/>
            </a:pPr>
            <a:r>
              <a:rPr lang="en-US" dirty="0">
                <a:solidFill>
                  <a:srgbClr val="000000"/>
                </a:solidFill>
                <a:latin typeface="Gill Sans MT"/>
                <a:cs typeface="Gill Sans MT"/>
              </a:rPr>
              <a:t>    Accept/reject the new alignment</a:t>
            </a:r>
          </a:p>
        </p:txBody>
      </p:sp>
    </p:spTree>
    <p:extLst>
      <p:ext uri="{BB962C8B-B14F-4D97-AF65-F5344CB8AC3E}">
        <p14:creationId xmlns:p14="http://schemas.microsoft.com/office/powerpoint/2010/main" val="1934731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2">
            <a:extLst>
              <a:ext uri="{28A0092B-C50C-407E-A947-70E740481C1C}">
                <a14:useLocalDpi xmlns:a14="http://schemas.microsoft.com/office/drawing/2010/main" val="0"/>
              </a:ext>
            </a:extLst>
          </a:blip>
          <a:srcRect t="15994" r="35657" b="15994"/>
          <a:stretch>
            <a:fillRect/>
          </a:stretch>
        </p:blipFill>
        <p:spPr bwMode="auto">
          <a:xfrm>
            <a:off x="533400" y="762000"/>
            <a:ext cx="7519988"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ChangeArrowheads="1"/>
          </p:cNvSpPr>
          <p:nvPr/>
        </p:nvSpPr>
        <p:spPr bwMode="auto">
          <a:xfrm>
            <a:off x="2562225" y="76200"/>
            <a:ext cx="4083169"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dirty="0">
                <a:latin typeface="Arial" charset="0"/>
              </a:rPr>
              <a:t>Access to MUSLCE at EBI</a:t>
            </a:r>
          </a:p>
          <a:p>
            <a:r>
              <a:rPr lang="en-US" sz="2400" dirty="0">
                <a:latin typeface="Arial" charset="0"/>
              </a:rPr>
              <a:t>http://</a:t>
            </a:r>
            <a:r>
              <a:rPr lang="en-US" sz="2400" dirty="0" err="1">
                <a:latin typeface="Arial" charset="0"/>
              </a:rPr>
              <a:t>www.ebi.ac.uk</a:t>
            </a:r>
            <a:r>
              <a:rPr lang="en-US" sz="2400" dirty="0">
                <a:latin typeface="Arial" charset="0"/>
              </a:rPr>
              <a:t>/muscle/</a:t>
            </a:r>
          </a:p>
        </p:txBody>
      </p:sp>
    </p:spTree>
    <p:extLst>
      <p:ext uri="{BB962C8B-B14F-4D97-AF65-F5344CB8AC3E}">
        <p14:creationId xmlns:p14="http://schemas.microsoft.com/office/powerpoint/2010/main" val="111117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38436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33946138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878811" y="381000"/>
            <a:ext cx="61221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a:solidFill>
                  <a:srgbClr val="000000"/>
                </a:solidFill>
                <a:latin typeface="Gill Sans MT"/>
                <a:cs typeface="Gill Sans MT"/>
              </a:rPr>
              <a:t>Multiple sequence alignment: consistency</a:t>
            </a:r>
          </a:p>
        </p:txBody>
      </p:sp>
      <p:sp>
        <p:nvSpPr>
          <p:cNvPr id="59395" name="Line 3"/>
          <p:cNvSpPr>
            <a:spLocks noChangeShapeType="1"/>
          </p:cNvSpPr>
          <p:nvPr/>
        </p:nvSpPr>
        <p:spPr bwMode="auto">
          <a:xfrm>
            <a:off x="1600200" y="1143000"/>
            <a:ext cx="6934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59396" name="Text Box 4"/>
          <p:cNvSpPr txBox="1">
            <a:spLocks noChangeArrowheads="1"/>
          </p:cNvSpPr>
          <p:nvPr/>
        </p:nvSpPr>
        <p:spPr bwMode="auto">
          <a:xfrm>
            <a:off x="1371600" y="1828800"/>
            <a:ext cx="719931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a:t>
            </a:r>
            <a:r>
              <a:rPr lang="en-US" dirty="0" smtClean="0">
                <a:solidFill>
                  <a:srgbClr val="000000"/>
                </a:solidFill>
                <a:latin typeface="Gill Sans MT"/>
                <a:cs typeface="Gill Sans MT"/>
              </a:rPr>
              <a:t>Consistency</a:t>
            </a:r>
            <a:r>
              <a:rPr lang="en-US" dirty="0">
                <a:solidFill>
                  <a:srgbClr val="000000"/>
                </a:solidFill>
                <a:latin typeface="Gill Sans MT"/>
                <a:cs typeface="Gill Sans MT"/>
              </a:rPr>
              <a:t>-based algorithms: generally use a database of both local high-scoring alignments and long-range global alignments to create a final alignment</a:t>
            </a:r>
          </a:p>
          <a:p>
            <a:endParaRPr lang="en-US" dirty="0">
              <a:solidFill>
                <a:srgbClr val="000000"/>
              </a:solidFill>
              <a:latin typeface="Gill Sans MT"/>
              <a:cs typeface="Gill Sans MT"/>
            </a:endParaRPr>
          </a:p>
          <a:p>
            <a:r>
              <a:rPr lang="en-US" dirty="0">
                <a:solidFill>
                  <a:srgbClr val="000000"/>
                </a:solidFill>
                <a:latin typeface="Gill Sans MT"/>
                <a:cs typeface="Gill Sans MT"/>
              </a:rPr>
              <a:t> </a:t>
            </a:r>
            <a:r>
              <a:rPr lang="en-US" dirty="0" smtClean="0">
                <a:solidFill>
                  <a:srgbClr val="000000"/>
                </a:solidFill>
                <a:latin typeface="Gill Sans MT"/>
                <a:cs typeface="Gill Sans MT"/>
              </a:rPr>
              <a:t>These </a:t>
            </a:r>
            <a:r>
              <a:rPr lang="en-US" dirty="0">
                <a:solidFill>
                  <a:srgbClr val="000000"/>
                </a:solidFill>
                <a:latin typeface="Gill Sans MT"/>
                <a:cs typeface="Gill Sans MT"/>
              </a:rPr>
              <a:t>are very powerful, very fast, and very accurate methods</a:t>
            </a:r>
          </a:p>
          <a:p>
            <a:endParaRPr lang="en-US" dirty="0">
              <a:solidFill>
                <a:srgbClr val="000000"/>
              </a:solidFill>
              <a:latin typeface="Gill Sans MT"/>
              <a:cs typeface="Gill Sans MT"/>
            </a:endParaRPr>
          </a:p>
          <a:p>
            <a:r>
              <a:rPr lang="en-US" dirty="0">
                <a:solidFill>
                  <a:srgbClr val="000000"/>
                </a:solidFill>
                <a:latin typeface="Gill Sans MT"/>
                <a:cs typeface="Gill Sans MT"/>
              </a:rPr>
              <a:t>Examples: T-COFFEE, </a:t>
            </a:r>
            <a:r>
              <a:rPr lang="en-US" dirty="0" err="1">
                <a:solidFill>
                  <a:srgbClr val="000000"/>
                </a:solidFill>
                <a:latin typeface="Gill Sans MT"/>
                <a:cs typeface="Gill Sans MT"/>
              </a:rPr>
              <a:t>Prrp</a:t>
            </a:r>
            <a:r>
              <a:rPr lang="en-US" dirty="0">
                <a:solidFill>
                  <a:srgbClr val="000000"/>
                </a:solidFill>
                <a:latin typeface="Gill Sans MT"/>
                <a:cs typeface="Gill Sans MT"/>
              </a:rPr>
              <a:t>, </a:t>
            </a:r>
            <a:r>
              <a:rPr lang="en-US" dirty="0" err="1">
                <a:solidFill>
                  <a:srgbClr val="000000"/>
                </a:solidFill>
                <a:latin typeface="Gill Sans MT"/>
                <a:cs typeface="Gill Sans MT"/>
              </a:rPr>
              <a:t>DiAlign</a:t>
            </a:r>
            <a:r>
              <a:rPr lang="en-US" dirty="0">
                <a:solidFill>
                  <a:srgbClr val="000000"/>
                </a:solidFill>
                <a:latin typeface="Gill Sans MT"/>
                <a:cs typeface="Gill Sans MT"/>
              </a:rPr>
              <a:t>, </a:t>
            </a:r>
            <a:r>
              <a:rPr lang="en-US" dirty="0" err="1">
                <a:solidFill>
                  <a:srgbClr val="000000"/>
                </a:solidFill>
                <a:latin typeface="Gill Sans MT"/>
                <a:cs typeface="Gill Sans MT"/>
              </a:rPr>
              <a:t>ProbCons</a:t>
            </a:r>
            <a:endParaRPr lang="en-US" dirty="0">
              <a:solidFill>
                <a:srgbClr val="000000"/>
              </a:solidFill>
              <a:latin typeface="Gill Sans MT"/>
              <a:cs typeface="Gill Sans MT"/>
            </a:endParaRPr>
          </a:p>
        </p:txBody>
      </p:sp>
    </p:spTree>
    <p:extLst>
      <p:ext uri="{BB962C8B-B14F-4D97-AF65-F5344CB8AC3E}">
        <p14:creationId xmlns:p14="http://schemas.microsoft.com/office/powerpoint/2010/main" val="171482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362200" y="304800"/>
            <a:ext cx="51282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a:solidFill>
                  <a:srgbClr val="000000"/>
                </a:solidFill>
                <a:latin typeface="+mn-lt"/>
              </a:rPr>
              <a:t>Example: 5 alignments of 5 globins</a:t>
            </a:r>
          </a:p>
        </p:txBody>
      </p:sp>
      <p:sp>
        <p:nvSpPr>
          <p:cNvPr id="21507" name="Text Box 3"/>
          <p:cNvSpPr txBox="1">
            <a:spLocks noChangeArrowheads="1"/>
          </p:cNvSpPr>
          <p:nvPr/>
        </p:nvSpPr>
        <p:spPr bwMode="auto">
          <a:xfrm>
            <a:off x="1250950" y="1371600"/>
            <a:ext cx="774065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dirty="0">
                <a:solidFill>
                  <a:srgbClr val="000000"/>
                </a:solidFill>
                <a:latin typeface="+mn-lt"/>
              </a:rPr>
              <a:t>Let’s look at a multiple sequence alignment (MSA) of five </a:t>
            </a:r>
            <a:r>
              <a:rPr lang="en-US" altLang="en-US" dirty="0" err="1">
                <a:solidFill>
                  <a:srgbClr val="000000"/>
                </a:solidFill>
                <a:latin typeface="+mn-lt"/>
              </a:rPr>
              <a:t>globins</a:t>
            </a:r>
            <a:r>
              <a:rPr lang="en-US" altLang="en-US" dirty="0">
                <a:solidFill>
                  <a:srgbClr val="000000"/>
                </a:solidFill>
                <a:latin typeface="+mn-lt"/>
              </a:rPr>
              <a:t> proteins. We’ll use five prominent  MSA programs: </a:t>
            </a:r>
            <a:r>
              <a:rPr lang="en-US" altLang="en-US" dirty="0" err="1">
                <a:solidFill>
                  <a:srgbClr val="000000"/>
                </a:solidFill>
                <a:latin typeface="+mn-lt"/>
              </a:rPr>
              <a:t>ClustalW</a:t>
            </a:r>
            <a:r>
              <a:rPr lang="en-US" altLang="en-US" dirty="0">
                <a:solidFill>
                  <a:srgbClr val="000000"/>
                </a:solidFill>
                <a:latin typeface="+mn-lt"/>
              </a:rPr>
              <a:t>, Praline, MUSCLE (used at </a:t>
            </a:r>
            <a:r>
              <a:rPr lang="en-US" altLang="en-US" dirty="0" err="1">
                <a:solidFill>
                  <a:srgbClr val="000000"/>
                </a:solidFill>
                <a:latin typeface="+mn-lt"/>
              </a:rPr>
              <a:t>HomoloGene</a:t>
            </a:r>
            <a:r>
              <a:rPr lang="en-US" altLang="en-US" dirty="0">
                <a:solidFill>
                  <a:srgbClr val="000000"/>
                </a:solidFill>
                <a:latin typeface="+mn-lt"/>
              </a:rPr>
              <a:t>), </a:t>
            </a:r>
            <a:r>
              <a:rPr lang="en-US" altLang="en-US" dirty="0" err="1">
                <a:solidFill>
                  <a:srgbClr val="000000"/>
                </a:solidFill>
                <a:latin typeface="+mn-lt"/>
              </a:rPr>
              <a:t>ProbCons</a:t>
            </a:r>
            <a:r>
              <a:rPr lang="en-US" altLang="en-US" dirty="0">
                <a:solidFill>
                  <a:srgbClr val="000000"/>
                </a:solidFill>
                <a:latin typeface="+mn-lt"/>
              </a:rPr>
              <a:t>, and </a:t>
            </a:r>
            <a:r>
              <a:rPr lang="en-US" altLang="en-US" dirty="0" err="1">
                <a:solidFill>
                  <a:srgbClr val="000000"/>
                </a:solidFill>
                <a:latin typeface="+mn-lt"/>
              </a:rPr>
              <a:t>TCoffee</a:t>
            </a:r>
            <a:r>
              <a:rPr lang="en-US" altLang="en-US" dirty="0">
                <a:solidFill>
                  <a:srgbClr val="000000"/>
                </a:solidFill>
                <a:latin typeface="+mn-lt"/>
              </a:rPr>
              <a:t>. Each program offers unique strengths. </a:t>
            </a:r>
          </a:p>
          <a:p>
            <a:endParaRPr lang="en-US" altLang="en-US" dirty="0">
              <a:solidFill>
                <a:srgbClr val="000000"/>
              </a:solidFill>
              <a:latin typeface="+mn-lt"/>
            </a:endParaRPr>
          </a:p>
          <a:p>
            <a:r>
              <a:rPr lang="en-US" altLang="en-US" dirty="0">
                <a:solidFill>
                  <a:srgbClr val="000000"/>
                </a:solidFill>
                <a:latin typeface="+mn-lt"/>
              </a:rPr>
              <a:t>We’ll focus on a </a:t>
            </a:r>
            <a:r>
              <a:rPr lang="en-US" altLang="en-US" dirty="0" err="1">
                <a:solidFill>
                  <a:srgbClr val="000000"/>
                </a:solidFill>
                <a:latin typeface="+mn-lt"/>
              </a:rPr>
              <a:t>histidine</a:t>
            </a:r>
            <a:r>
              <a:rPr lang="en-US" altLang="en-US" dirty="0">
                <a:solidFill>
                  <a:srgbClr val="000000"/>
                </a:solidFill>
                <a:latin typeface="+mn-lt"/>
              </a:rPr>
              <a:t> (H) residue that has a critical role in binding oxygen in </a:t>
            </a:r>
            <a:r>
              <a:rPr lang="en-US" altLang="en-US" dirty="0" err="1">
                <a:solidFill>
                  <a:srgbClr val="000000"/>
                </a:solidFill>
                <a:latin typeface="+mn-lt"/>
              </a:rPr>
              <a:t>globins</a:t>
            </a:r>
            <a:r>
              <a:rPr lang="en-US" altLang="en-US" dirty="0">
                <a:solidFill>
                  <a:srgbClr val="000000"/>
                </a:solidFill>
                <a:latin typeface="+mn-lt"/>
              </a:rPr>
              <a:t>, and should be aligned. But often it’s not aligned, and all five programs give different answers.</a:t>
            </a:r>
          </a:p>
          <a:p>
            <a:endParaRPr lang="en-US" altLang="en-US" dirty="0">
              <a:solidFill>
                <a:srgbClr val="000000"/>
              </a:solidFill>
              <a:latin typeface="+mn-lt"/>
            </a:endParaRPr>
          </a:p>
          <a:p>
            <a:r>
              <a:rPr lang="en-US" altLang="en-US" dirty="0">
                <a:solidFill>
                  <a:srgbClr val="000000"/>
                </a:solidFill>
                <a:latin typeface="+mn-lt"/>
              </a:rPr>
              <a:t>Our conclusion will be that there is no single best approach to MSA. Dozens of new programs have been introduced in recent years.</a:t>
            </a:r>
          </a:p>
        </p:txBody>
      </p:sp>
      <p:sp>
        <p:nvSpPr>
          <p:cNvPr id="21508" name="Line 4"/>
          <p:cNvSpPr>
            <a:spLocks noChangeShapeType="1"/>
          </p:cNvSpPr>
          <p:nvPr/>
        </p:nvSpPr>
        <p:spPr bwMode="auto">
          <a:xfrm>
            <a:off x="1524000" y="990600"/>
            <a:ext cx="70104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endParaRPr>
          </a:p>
        </p:txBody>
      </p:sp>
    </p:spTree>
    <p:extLst>
      <p:ext uri="{BB962C8B-B14F-4D97-AF65-F5344CB8AC3E}">
        <p14:creationId xmlns:p14="http://schemas.microsoft.com/office/powerpoint/2010/main" val="280739112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600200" y="487363"/>
            <a:ext cx="678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2800" dirty="0" err="1">
                <a:solidFill>
                  <a:srgbClr val="000000"/>
                </a:solidFill>
                <a:latin typeface="Gill Sans MT"/>
                <a:cs typeface="Gill Sans MT"/>
              </a:rPr>
              <a:t>ProbCons</a:t>
            </a:r>
            <a:r>
              <a:rPr lang="en-US" sz="2800" dirty="0">
                <a:solidFill>
                  <a:srgbClr val="000000"/>
                </a:solidFill>
                <a:latin typeface="Gill Sans MT"/>
                <a:cs typeface="Gill Sans MT"/>
              </a:rPr>
              <a:t>—consistency-based approach</a:t>
            </a:r>
          </a:p>
        </p:txBody>
      </p:sp>
      <p:sp>
        <p:nvSpPr>
          <p:cNvPr id="60419" name="Line 3"/>
          <p:cNvSpPr>
            <a:spLocks noChangeShapeType="1"/>
          </p:cNvSpPr>
          <p:nvPr/>
        </p:nvSpPr>
        <p:spPr bwMode="auto">
          <a:xfrm>
            <a:off x="1600199" y="1150938"/>
            <a:ext cx="69453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60420" name="Text Box 4"/>
          <p:cNvSpPr txBox="1">
            <a:spLocks noChangeArrowheads="1"/>
          </p:cNvSpPr>
          <p:nvPr/>
        </p:nvSpPr>
        <p:spPr bwMode="auto">
          <a:xfrm>
            <a:off x="914400" y="1447800"/>
            <a:ext cx="708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en-US">
              <a:solidFill>
                <a:srgbClr val="000000"/>
              </a:solidFill>
              <a:latin typeface="Gill Sans MT"/>
              <a:cs typeface="Gill Sans MT"/>
            </a:endParaRPr>
          </a:p>
        </p:txBody>
      </p:sp>
      <p:sp>
        <p:nvSpPr>
          <p:cNvPr id="60421" name="Text Box 5"/>
          <p:cNvSpPr txBox="1">
            <a:spLocks noChangeArrowheads="1"/>
          </p:cNvSpPr>
          <p:nvPr/>
        </p:nvSpPr>
        <p:spPr bwMode="auto">
          <a:xfrm>
            <a:off x="1371600" y="1809214"/>
            <a:ext cx="74676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dirty="0">
                <a:solidFill>
                  <a:srgbClr val="000000"/>
                </a:solidFill>
                <a:latin typeface="Gill Sans MT"/>
                <a:cs typeface="Gill Sans MT"/>
              </a:rPr>
              <a:t>Combines iterative and progressive approaches with a unique probabilistic model.</a:t>
            </a:r>
          </a:p>
          <a:p>
            <a:pPr>
              <a:spcBef>
                <a:spcPct val="50000"/>
              </a:spcBef>
            </a:pPr>
            <a:r>
              <a:rPr lang="en-US" dirty="0">
                <a:solidFill>
                  <a:srgbClr val="000000"/>
                </a:solidFill>
                <a:latin typeface="Gill Sans MT"/>
                <a:cs typeface="Gill Sans MT"/>
              </a:rPr>
              <a:t>Uses Hidden Markov Models to calculate probability matrices for matching residues, uses this to construct a guide tree</a:t>
            </a:r>
          </a:p>
          <a:p>
            <a:pPr>
              <a:spcBef>
                <a:spcPct val="50000"/>
              </a:spcBef>
            </a:pPr>
            <a:r>
              <a:rPr lang="en-US" dirty="0">
                <a:solidFill>
                  <a:srgbClr val="000000"/>
                </a:solidFill>
                <a:latin typeface="Gill Sans MT"/>
                <a:cs typeface="Gill Sans MT"/>
              </a:rPr>
              <a:t>Progressive alignment hierarchically along guide tree</a:t>
            </a:r>
          </a:p>
          <a:p>
            <a:pPr>
              <a:spcBef>
                <a:spcPct val="50000"/>
              </a:spcBef>
            </a:pPr>
            <a:r>
              <a:rPr lang="en-US" dirty="0">
                <a:solidFill>
                  <a:srgbClr val="000000"/>
                </a:solidFill>
                <a:latin typeface="Gill Sans MT"/>
                <a:cs typeface="Gill Sans MT"/>
              </a:rPr>
              <a:t>Post-processing and iterative refinement (a little like MUSCLE)</a:t>
            </a:r>
          </a:p>
        </p:txBody>
      </p:sp>
    </p:spTree>
    <p:extLst>
      <p:ext uri="{BB962C8B-B14F-4D97-AF65-F5344CB8AC3E}">
        <p14:creationId xmlns:p14="http://schemas.microsoft.com/office/powerpoint/2010/main" val="1652426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752600" y="381000"/>
            <a:ext cx="6248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2800" dirty="0" err="1">
                <a:solidFill>
                  <a:srgbClr val="000000"/>
                </a:solidFill>
                <a:latin typeface="Gill Sans MT"/>
                <a:cs typeface="Gill Sans MT"/>
              </a:rPr>
              <a:t>ProbCons</a:t>
            </a:r>
            <a:r>
              <a:rPr lang="en-US" sz="2800" dirty="0">
                <a:solidFill>
                  <a:srgbClr val="000000"/>
                </a:solidFill>
                <a:latin typeface="Gill Sans MT"/>
                <a:cs typeface="Gill Sans MT"/>
              </a:rPr>
              <a:t>—consistency-based approach</a:t>
            </a:r>
          </a:p>
        </p:txBody>
      </p:sp>
      <p:sp>
        <p:nvSpPr>
          <p:cNvPr id="62467" name="Line 3"/>
          <p:cNvSpPr>
            <a:spLocks noChangeShapeType="1"/>
          </p:cNvSpPr>
          <p:nvPr/>
        </p:nvSpPr>
        <p:spPr bwMode="auto">
          <a:xfrm>
            <a:off x="1523999" y="1150938"/>
            <a:ext cx="7021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62468" name="Text Box 4"/>
          <p:cNvSpPr txBox="1">
            <a:spLocks noChangeArrowheads="1"/>
          </p:cNvSpPr>
          <p:nvPr/>
        </p:nvSpPr>
        <p:spPr bwMode="auto">
          <a:xfrm>
            <a:off x="914400" y="1447800"/>
            <a:ext cx="708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en-US">
              <a:solidFill>
                <a:srgbClr val="000000"/>
              </a:solidFill>
              <a:latin typeface="Gill Sans MT"/>
              <a:cs typeface="Gill Sans MT"/>
            </a:endParaRPr>
          </a:p>
        </p:txBody>
      </p:sp>
      <p:sp>
        <p:nvSpPr>
          <p:cNvPr id="62469" name="Text Box 5"/>
          <p:cNvSpPr txBox="1">
            <a:spLocks noChangeArrowheads="1"/>
          </p:cNvSpPr>
          <p:nvPr/>
        </p:nvSpPr>
        <p:spPr bwMode="auto">
          <a:xfrm>
            <a:off x="1524000" y="1600200"/>
            <a:ext cx="73152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dirty="0">
                <a:solidFill>
                  <a:srgbClr val="000000"/>
                </a:solidFill>
                <a:latin typeface="Gill Sans MT"/>
                <a:cs typeface="Gill Sans MT"/>
              </a:rPr>
              <a:t>Sequence x		x</a:t>
            </a:r>
            <a:r>
              <a:rPr lang="en-US" baseline="-25000" dirty="0">
                <a:solidFill>
                  <a:srgbClr val="000000"/>
                </a:solidFill>
                <a:latin typeface="Gill Sans MT"/>
                <a:cs typeface="Gill Sans MT"/>
              </a:rPr>
              <a:t>i</a:t>
            </a:r>
          </a:p>
          <a:p>
            <a:pPr>
              <a:spcBef>
                <a:spcPct val="50000"/>
              </a:spcBef>
            </a:pPr>
            <a:r>
              <a:rPr lang="en-US" dirty="0">
                <a:solidFill>
                  <a:srgbClr val="000000"/>
                </a:solidFill>
                <a:latin typeface="Gill Sans MT"/>
                <a:cs typeface="Gill Sans MT"/>
              </a:rPr>
              <a:t>Sequence y		</a:t>
            </a:r>
            <a:r>
              <a:rPr lang="en-US" dirty="0" err="1">
                <a:solidFill>
                  <a:srgbClr val="000000"/>
                </a:solidFill>
                <a:latin typeface="Gill Sans MT"/>
                <a:cs typeface="Gill Sans MT"/>
              </a:rPr>
              <a:t>y</a:t>
            </a:r>
            <a:r>
              <a:rPr lang="en-US" baseline="-25000" dirty="0" err="1">
                <a:solidFill>
                  <a:srgbClr val="000000"/>
                </a:solidFill>
                <a:latin typeface="Gill Sans MT"/>
                <a:cs typeface="Gill Sans MT"/>
              </a:rPr>
              <a:t>j</a:t>
            </a:r>
            <a:endParaRPr lang="en-US" baseline="-25000" dirty="0">
              <a:solidFill>
                <a:srgbClr val="000000"/>
              </a:solidFill>
              <a:latin typeface="Gill Sans MT"/>
              <a:cs typeface="Gill Sans MT"/>
            </a:endParaRPr>
          </a:p>
          <a:p>
            <a:pPr>
              <a:spcBef>
                <a:spcPct val="50000"/>
              </a:spcBef>
            </a:pPr>
            <a:r>
              <a:rPr lang="en-US" dirty="0">
                <a:solidFill>
                  <a:srgbClr val="000000"/>
                </a:solidFill>
                <a:latin typeface="Gill Sans MT"/>
                <a:cs typeface="Gill Sans MT"/>
              </a:rPr>
              <a:t>Sequence z		</a:t>
            </a:r>
            <a:r>
              <a:rPr lang="en-US" dirty="0" err="1">
                <a:solidFill>
                  <a:srgbClr val="000000"/>
                </a:solidFill>
                <a:latin typeface="Gill Sans MT"/>
                <a:cs typeface="Gill Sans MT"/>
              </a:rPr>
              <a:t>z</a:t>
            </a:r>
            <a:r>
              <a:rPr lang="en-US" baseline="-25000" dirty="0" err="1">
                <a:solidFill>
                  <a:srgbClr val="000000"/>
                </a:solidFill>
                <a:latin typeface="Gill Sans MT"/>
                <a:cs typeface="Gill Sans MT"/>
              </a:rPr>
              <a:t>k</a:t>
            </a:r>
            <a:endParaRPr lang="en-US" baseline="-25000" dirty="0">
              <a:solidFill>
                <a:srgbClr val="000000"/>
              </a:solidFill>
              <a:latin typeface="Gill Sans MT"/>
              <a:cs typeface="Gill Sans MT"/>
            </a:endParaRPr>
          </a:p>
          <a:p>
            <a:pPr>
              <a:spcBef>
                <a:spcPct val="50000"/>
              </a:spcBef>
            </a:pPr>
            <a:endParaRPr lang="en-US" dirty="0">
              <a:solidFill>
                <a:srgbClr val="000000"/>
              </a:solidFill>
              <a:latin typeface="Gill Sans MT"/>
              <a:cs typeface="Gill Sans MT"/>
            </a:endParaRPr>
          </a:p>
          <a:p>
            <a:pPr>
              <a:spcBef>
                <a:spcPct val="50000"/>
              </a:spcBef>
            </a:pPr>
            <a:r>
              <a:rPr lang="en-US" dirty="0">
                <a:solidFill>
                  <a:srgbClr val="000000"/>
                </a:solidFill>
                <a:latin typeface="Gill Sans MT"/>
                <a:cs typeface="Gill Sans MT"/>
              </a:rPr>
              <a:t>If x</a:t>
            </a:r>
            <a:r>
              <a:rPr lang="en-US" baseline="-25000" dirty="0">
                <a:solidFill>
                  <a:srgbClr val="000000"/>
                </a:solidFill>
                <a:latin typeface="Gill Sans MT"/>
                <a:cs typeface="Gill Sans MT"/>
              </a:rPr>
              <a:t>i</a:t>
            </a:r>
            <a:r>
              <a:rPr lang="en-US" dirty="0">
                <a:solidFill>
                  <a:srgbClr val="000000"/>
                </a:solidFill>
                <a:latin typeface="Gill Sans MT"/>
                <a:cs typeface="Gill Sans MT"/>
              </a:rPr>
              <a:t> aligns with </a:t>
            </a:r>
            <a:r>
              <a:rPr lang="en-US" dirty="0" err="1">
                <a:solidFill>
                  <a:srgbClr val="000000"/>
                </a:solidFill>
                <a:latin typeface="Gill Sans MT"/>
                <a:cs typeface="Gill Sans MT"/>
              </a:rPr>
              <a:t>z</a:t>
            </a:r>
            <a:r>
              <a:rPr lang="en-US" baseline="-25000" dirty="0" err="1">
                <a:solidFill>
                  <a:srgbClr val="000000"/>
                </a:solidFill>
                <a:latin typeface="Gill Sans MT"/>
                <a:cs typeface="Gill Sans MT"/>
              </a:rPr>
              <a:t>k</a:t>
            </a:r>
            <a:endParaRPr lang="en-US" baseline="-25000" dirty="0">
              <a:solidFill>
                <a:srgbClr val="000000"/>
              </a:solidFill>
              <a:latin typeface="Gill Sans MT"/>
              <a:cs typeface="Gill Sans MT"/>
            </a:endParaRPr>
          </a:p>
          <a:p>
            <a:pPr>
              <a:spcBef>
                <a:spcPct val="50000"/>
              </a:spcBef>
            </a:pPr>
            <a:r>
              <a:rPr lang="en-US" dirty="0">
                <a:solidFill>
                  <a:srgbClr val="000000"/>
                </a:solidFill>
                <a:latin typeface="Gill Sans MT"/>
                <a:cs typeface="Gill Sans MT"/>
              </a:rPr>
              <a:t>and </a:t>
            </a:r>
            <a:r>
              <a:rPr lang="en-US" dirty="0" err="1">
                <a:solidFill>
                  <a:srgbClr val="000000"/>
                </a:solidFill>
                <a:latin typeface="Gill Sans MT"/>
                <a:cs typeface="Gill Sans MT"/>
              </a:rPr>
              <a:t>z</a:t>
            </a:r>
            <a:r>
              <a:rPr lang="en-US" baseline="-25000" dirty="0" err="1">
                <a:solidFill>
                  <a:srgbClr val="000000"/>
                </a:solidFill>
                <a:latin typeface="Gill Sans MT"/>
                <a:cs typeface="Gill Sans MT"/>
              </a:rPr>
              <a:t>k</a:t>
            </a:r>
            <a:r>
              <a:rPr lang="en-US" dirty="0">
                <a:solidFill>
                  <a:srgbClr val="000000"/>
                </a:solidFill>
                <a:latin typeface="Gill Sans MT"/>
                <a:cs typeface="Gill Sans MT"/>
              </a:rPr>
              <a:t> aligns with </a:t>
            </a:r>
            <a:r>
              <a:rPr lang="en-US" dirty="0" err="1">
                <a:solidFill>
                  <a:srgbClr val="000000"/>
                </a:solidFill>
                <a:latin typeface="Gill Sans MT"/>
                <a:cs typeface="Gill Sans MT"/>
              </a:rPr>
              <a:t>y</a:t>
            </a:r>
            <a:r>
              <a:rPr lang="en-US" baseline="-25000" dirty="0" err="1">
                <a:solidFill>
                  <a:srgbClr val="000000"/>
                </a:solidFill>
                <a:latin typeface="Gill Sans MT"/>
                <a:cs typeface="Gill Sans MT"/>
              </a:rPr>
              <a:t>j</a:t>
            </a:r>
            <a:endParaRPr lang="en-US" baseline="-25000" dirty="0">
              <a:solidFill>
                <a:srgbClr val="000000"/>
              </a:solidFill>
              <a:latin typeface="Gill Sans MT"/>
              <a:cs typeface="Gill Sans MT"/>
            </a:endParaRPr>
          </a:p>
          <a:p>
            <a:pPr>
              <a:spcBef>
                <a:spcPct val="50000"/>
              </a:spcBef>
            </a:pPr>
            <a:r>
              <a:rPr lang="en-US" dirty="0">
                <a:solidFill>
                  <a:srgbClr val="000000"/>
                </a:solidFill>
                <a:latin typeface="Gill Sans MT"/>
                <a:cs typeface="Gill Sans MT"/>
              </a:rPr>
              <a:t>then x</a:t>
            </a:r>
            <a:r>
              <a:rPr lang="en-US" baseline="-25000" dirty="0">
                <a:solidFill>
                  <a:srgbClr val="000000"/>
                </a:solidFill>
                <a:latin typeface="Gill Sans MT"/>
                <a:cs typeface="Gill Sans MT"/>
              </a:rPr>
              <a:t>i</a:t>
            </a:r>
            <a:r>
              <a:rPr lang="en-US" dirty="0">
                <a:solidFill>
                  <a:srgbClr val="000000"/>
                </a:solidFill>
                <a:latin typeface="Gill Sans MT"/>
                <a:cs typeface="Gill Sans MT"/>
              </a:rPr>
              <a:t> should align with </a:t>
            </a:r>
            <a:r>
              <a:rPr lang="en-US" dirty="0" err="1">
                <a:solidFill>
                  <a:srgbClr val="000000"/>
                </a:solidFill>
                <a:latin typeface="Gill Sans MT"/>
                <a:cs typeface="Gill Sans MT"/>
              </a:rPr>
              <a:t>y</a:t>
            </a:r>
            <a:r>
              <a:rPr lang="en-US" baseline="-25000" dirty="0" err="1">
                <a:solidFill>
                  <a:srgbClr val="000000"/>
                </a:solidFill>
                <a:latin typeface="Gill Sans MT"/>
                <a:cs typeface="Gill Sans MT"/>
              </a:rPr>
              <a:t>j</a:t>
            </a:r>
            <a:endParaRPr lang="en-US" baseline="-25000" dirty="0">
              <a:solidFill>
                <a:srgbClr val="000000"/>
              </a:solidFill>
              <a:latin typeface="Gill Sans MT"/>
              <a:cs typeface="Gill Sans MT"/>
            </a:endParaRPr>
          </a:p>
          <a:p>
            <a:pPr>
              <a:spcBef>
                <a:spcPct val="50000"/>
              </a:spcBef>
            </a:pPr>
            <a:r>
              <a:rPr lang="en-US" dirty="0" err="1">
                <a:solidFill>
                  <a:srgbClr val="000000"/>
                </a:solidFill>
                <a:latin typeface="Gill Sans MT"/>
                <a:cs typeface="Gill Sans MT"/>
              </a:rPr>
              <a:t>ProbCons</a:t>
            </a:r>
            <a:r>
              <a:rPr lang="en-US" dirty="0">
                <a:solidFill>
                  <a:srgbClr val="000000"/>
                </a:solidFill>
                <a:latin typeface="Gill Sans MT"/>
                <a:cs typeface="Gill Sans MT"/>
              </a:rPr>
              <a:t> incorporates evidence from multiple sequences to guide the creation of a pairwise alignment.</a:t>
            </a:r>
          </a:p>
        </p:txBody>
      </p:sp>
    </p:spTree>
    <p:extLst>
      <p:ext uri="{BB962C8B-B14F-4D97-AF65-F5344CB8AC3E}">
        <p14:creationId xmlns:p14="http://schemas.microsoft.com/office/powerpoint/2010/main" val="17286902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600200" y="265093"/>
            <a:ext cx="6934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solidFill>
                  <a:srgbClr val="000000"/>
                </a:solidFill>
                <a:latin typeface="Gill Sans MT"/>
                <a:cs typeface="Gill Sans MT"/>
              </a:rPr>
              <a:t>ProbCons</a:t>
            </a:r>
            <a:r>
              <a:rPr lang="en-US" sz="2800" dirty="0">
                <a:solidFill>
                  <a:srgbClr val="000000"/>
                </a:solidFill>
                <a:latin typeface="Gill Sans MT"/>
                <a:cs typeface="Gill Sans MT"/>
              </a:rPr>
              <a:t> output for the same alignment: </a:t>
            </a:r>
            <a:endParaRPr lang="en-US" sz="2800" dirty="0" smtClean="0">
              <a:solidFill>
                <a:srgbClr val="000000"/>
              </a:solidFill>
              <a:latin typeface="Gill Sans MT"/>
              <a:cs typeface="Gill Sans MT"/>
            </a:endParaRPr>
          </a:p>
          <a:p>
            <a:pPr algn="ctr"/>
            <a:r>
              <a:rPr lang="en-US" sz="2800" dirty="0" smtClean="0">
                <a:solidFill>
                  <a:srgbClr val="000000"/>
                </a:solidFill>
                <a:latin typeface="Gill Sans MT"/>
                <a:cs typeface="Gill Sans MT"/>
              </a:rPr>
              <a:t>consistency </a:t>
            </a:r>
            <a:r>
              <a:rPr lang="en-US" sz="2800" dirty="0">
                <a:solidFill>
                  <a:srgbClr val="000000"/>
                </a:solidFill>
                <a:latin typeface="Gill Sans MT"/>
                <a:cs typeface="Gill Sans MT"/>
              </a:rPr>
              <a:t>iteration helps</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423988"/>
            <a:ext cx="7658100"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598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5181600" y="2859088"/>
            <a:ext cx="19415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--Make </a:t>
            </a:r>
            <a:r>
              <a:rPr lang="en-US" dirty="0">
                <a:latin typeface="Gill Sans MT"/>
                <a:cs typeface="Gill Sans MT"/>
              </a:rPr>
              <a:t>a MSA</a:t>
            </a:r>
          </a:p>
        </p:txBody>
      </p:sp>
      <p:sp>
        <p:nvSpPr>
          <p:cNvPr id="65541" name="Text Box 5"/>
          <p:cNvSpPr txBox="1">
            <a:spLocks noChangeArrowheads="1"/>
          </p:cNvSpPr>
          <p:nvPr/>
        </p:nvSpPr>
        <p:spPr bwMode="auto">
          <a:xfrm>
            <a:off x="5181600" y="3211513"/>
            <a:ext cx="3198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--MSA </a:t>
            </a:r>
            <a:r>
              <a:rPr lang="en-US" dirty="0">
                <a:latin typeface="Gill Sans MT"/>
                <a:cs typeface="Gill Sans MT"/>
              </a:rPr>
              <a:t>w. structural data</a:t>
            </a:r>
          </a:p>
        </p:txBody>
      </p:sp>
      <p:sp>
        <p:nvSpPr>
          <p:cNvPr id="65542" name="Text Box 6"/>
          <p:cNvSpPr txBox="1">
            <a:spLocks noChangeArrowheads="1"/>
          </p:cNvSpPr>
          <p:nvPr/>
        </p:nvSpPr>
        <p:spPr bwMode="auto">
          <a:xfrm>
            <a:off x="5181600" y="3563938"/>
            <a:ext cx="3400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--Compare </a:t>
            </a:r>
            <a:r>
              <a:rPr lang="en-US" dirty="0">
                <a:latin typeface="Gill Sans MT"/>
                <a:cs typeface="Gill Sans MT"/>
              </a:rPr>
              <a:t>MSA methods</a:t>
            </a:r>
          </a:p>
        </p:txBody>
      </p:sp>
      <p:sp>
        <p:nvSpPr>
          <p:cNvPr id="65543" name="Text Box 7"/>
          <p:cNvSpPr txBox="1">
            <a:spLocks noChangeArrowheads="1"/>
          </p:cNvSpPr>
          <p:nvPr/>
        </p:nvSpPr>
        <p:spPr bwMode="auto">
          <a:xfrm>
            <a:off x="5181600" y="3916363"/>
            <a:ext cx="28135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--Make </a:t>
            </a:r>
            <a:r>
              <a:rPr lang="en-US" dirty="0">
                <a:latin typeface="Gill Sans MT"/>
                <a:cs typeface="Gill Sans MT"/>
              </a:rPr>
              <a:t>an RNA MSA</a:t>
            </a:r>
          </a:p>
        </p:txBody>
      </p:sp>
      <p:sp>
        <p:nvSpPr>
          <p:cNvPr id="65544" name="Text Box 8"/>
          <p:cNvSpPr txBox="1">
            <a:spLocks noChangeArrowheads="1"/>
          </p:cNvSpPr>
          <p:nvPr/>
        </p:nvSpPr>
        <p:spPr bwMode="auto">
          <a:xfrm>
            <a:off x="5181600" y="4267200"/>
            <a:ext cx="337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--Combine </a:t>
            </a:r>
            <a:r>
              <a:rPr lang="en-US" dirty="0">
                <a:latin typeface="Gill Sans MT"/>
                <a:cs typeface="Gill Sans MT"/>
              </a:rPr>
              <a:t>MSA methods</a:t>
            </a:r>
          </a:p>
        </p:txBody>
      </p:sp>
      <p:sp>
        <p:nvSpPr>
          <p:cNvPr id="65545" name="Text Box 9"/>
          <p:cNvSpPr txBox="1">
            <a:spLocks noChangeArrowheads="1"/>
          </p:cNvSpPr>
          <p:nvPr/>
        </p:nvSpPr>
        <p:spPr bwMode="auto">
          <a:xfrm>
            <a:off x="5181600" y="4643735"/>
            <a:ext cx="2710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--Consistency-based</a:t>
            </a:r>
            <a:endParaRPr lang="en-US" dirty="0">
              <a:latin typeface="Gill Sans MT"/>
              <a:cs typeface="Gill Sans MT"/>
            </a:endParaRPr>
          </a:p>
        </p:txBody>
      </p:sp>
      <p:sp>
        <p:nvSpPr>
          <p:cNvPr id="65546" name="Text Box 10"/>
          <p:cNvSpPr txBox="1">
            <a:spLocks noChangeArrowheads="1"/>
          </p:cNvSpPr>
          <p:nvPr/>
        </p:nvSpPr>
        <p:spPr bwMode="auto">
          <a:xfrm>
            <a:off x="5181600" y="5024735"/>
            <a:ext cx="236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smtClean="0">
                <a:latin typeface="Gill Sans MT"/>
                <a:cs typeface="Gill Sans MT"/>
              </a:rPr>
              <a:t>--Structure-based</a:t>
            </a:r>
            <a:endParaRPr lang="en-US" dirty="0">
              <a:latin typeface="Gill Sans MT"/>
              <a:cs typeface="Gill Sans M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20" t="14972" r="51211" b="16883"/>
          <a:stretch/>
        </p:blipFill>
        <p:spPr bwMode="auto">
          <a:xfrm>
            <a:off x="3629" y="158380"/>
            <a:ext cx="4415971" cy="6699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 name="Text Box 2"/>
          <p:cNvSpPr txBox="1">
            <a:spLocks noChangeArrowheads="1"/>
          </p:cNvSpPr>
          <p:nvPr/>
        </p:nvSpPr>
        <p:spPr bwMode="auto">
          <a:xfrm>
            <a:off x="5410200" y="388203"/>
            <a:ext cx="25058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Access to </a:t>
            </a:r>
            <a:r>
              <a:rPr lang="en-US" dirty="0" err="1">
                <a:latin typeface="Gill Sans MT"/>
                <a:cs typeface="Gill Sans MT"/>
              </a:rPr>
              <a:t>TCoffee</a:t>
            </a:r>
            <a:r>
              <a:rPr lang="en-US" dirty="0">
                <a:latin typeface="Gill Sans MT"/>
                <a:cs typeface="Gill Sans MT"/>
              </a:rPr>
              <a:t>: </a:t>
            </a:r>
            <a:endParaRPr lang="en-US" dirty="0" smtClean="0">
              <a:latin typeface="Gill Sans MT"/>
              <a:cs typeface="Gill Sans MT"/>
            </a:endParaRPr>
          </a:p>
          <a:p>
            <a:r>
              <a:rPr lang="en-US" dirty="0" smtClean="0">
                <a:latin typeface="Gill Sans MT"/>
                <a:cs typeface="Gill Sans MT"/>
              </a:rPr>
              <a:t>http</a:t>
            </a:r>
            <a:r>
              <a:rPr lang="en-US" dirty="0">
                <a:latin typeface="Gill Sans MT"/>
                <a:cs typeface="Gill Sans MT"/>
              </a:rPr>
              <a:t>://tcoffee.org</a:t>
            </a:r>
          </a:p>
        </p:txBody>
      </p:sp>
    </p:spTree>
    <p:extLst>
      <p:ext uri="{BB962C8B-B14F-4D97-AF65-F5344CB8AC3E}">
        <p14:creationId xmlns:p14="http://schemas.microsoft.com/office/powerpoint/2010/main" val="38166287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apdb_clustalw_top"/>
          <p:cNvPicPr>
            <a:picLocks noChangeAspect="1" noChangeArrowheads="1"/>
          </p:cNvPicPr>
          <p:nvPr/>
        </p:nvPicPr>
        <p:blipFill>
          <a:blip r:embed="rId2">
            <a:extLst>
              <a:ext uri="{28A0092B-C50C-407E-A947-70E740481C1C}">
                <a14:useLocalDpi xmlns:a14="http://schemas.microsoft.com/office/drawing/2010/main" val="0"/>
              </a:ext>
            </a:extLst>
          </a:blip>
          <a:srcRect t="19284" r="18085" b="10909"/>
          <a:stretch>
            <a:fillRect/>
          </a:stretch>
        </p:blipFill>
        <p:spPr bwMode="auto">
          <a:xfrm>
            <a:off x="990600" y="1752600"/>
            <a:ext cx="5867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1255073" y="159603"/>
            <a:ext cx="7584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dirty="0">
                <a:latin typeface="Gill Sans MT"/>
                <a:cs typeface="Gill Sans MT"/>
              </a:rPr>
              <a:t>APDB </a:t>
            </a:r>
            <a:r>
              <a:rPr lang="en-US" dirty="0" err="1">
                <a:latin typeface="Gill Sans MT"/>
                <a:cs typeface="Gill Sans MT"/>
              </a:rPr>
              <a:t>ClustalW</a:t>
            </a:r>
            <a:r>
              <a:rPr lang="en-US" dirty="0">
                <a:latin typeface="Gill Sans MT"/>
                <a:cs typeface="Gill Sans MT"/>
              </a:rPr>
              <a:t> output:</a:t>
            </a:r>
            <a:br>
              <a:rPr lang="en-US" dirty="0">
                <a:latin typeface="Gill Sans MT"/>
                <a:cs typeface="Gill Sans MT"/>
              </a:rPr>
            </a:br>
            <a:r>
              <a:rPr lang="en-US" dirty="0" err="1">
                <a:latin typeface="Gill Sans MT"/>
                <a:cs typeface="Gill Sans MT"/>
              </a:rPr>
              <a:t>TCoffee</a:t>
            </a:r>
            <a:r>
              <a:rPr lang="en-US" dirty="0">
                <a:latin typeface="Gill Sans MT"/>
                <a:cs typeface="Gill Sans MT"/>
              </a:rPr>
              <a:t> can incorporate structural information into a MSA</a:t>
            </a:r>
          </a:p>
        </p:txBody>
      </p:sp>
      <p:sp>
        <p:nvSpPr>
          <p:cNvPr id="66564" name="Text Box 3"/>
          <p:cNvSpPr txBox="1">
            <a:spLocks noChangeArrowheads="1"/>
          </p:cNvSpPr>
          <p:nvPr/>
        </p:nvSpPr>
        <p:spPr bwMode="auto">
          <a:xfrm>
            <a:off x="685800" y="5867400"/>
            <a:ext cx="4900951" cy="461665"/>
          </a:xfrm>
          <a:prstGeom prst="rect">
            <a:avLst/>
          </a:prstGeom>
          <a:solidFill>
            <a:srgbClr val="FFFFFF"/>
          </a:solidFill>
          <a:ln w="9525">
            <a:solidFill>
              <a:schemeClr val="tx1"/>
            </a:solidFill>
            <a:miter lim="800000"/>
            <a:headEnd/>
            <a:tailEnd/>
          </a:ln>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atin typeface="Gill Sans MT"/>
                <a:cs typeface="Gill Sans MT"/>
              </a:rPr>
              <a:t>Protein Data Bank accession numbers</a:t>
            </a:r>
          </a:p>
        </p:txBody>
      </p:sp>
      <p:sp>
        <p:nvSpPr>
          <p:cNvPr id="66565" name="Up Arrow 4"/>
          <p:cNvSpPr>
            <a:spLocks noChangeArrowheads="1"/>
          </p:cNvSpPr>
          <p:nvPr/>
        </p:nvSpPr>
        <p:spPr bwMode="auto">
          <a:xfrm>
            <a:off x="1143000" y="5029200"/>
            <a:ext cx="304800" cy="838200"/>
          </a:xfrm>
          <a:prstGeom prst="upArrow">
            <a:avLst>
              <a:gd name="adj1" fmla="val 50000"/>
              <a:gd name="adj2" fmla="val 49997"/>
            </a:avLst>
          </a:prstGeom>
          <a:solidFill>
            <a:schemeClr val="accent2"/>
          </a:solidFill>
          <a:ln w="9525"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532996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9718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79277759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2400874" y="381000"/>
            <a:ext cx="491432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Multiple sequence alignment: methods</a:t>
            </a:r>
          </a:p>
        </p:txBody>
      </p:sp>
      <p:sp>
        <p:nvSpPr>
          <p:cNvPr id="68611" name="Line 3"/>
          <p:cNvSpPr>
            <a:spLocks noChangeShapeType="1"/>
          </p:cNvSpPr>
          <p:nvPr/>
        </p:nvSpPr>
        <p:spPr bwMode="auto">
          <a:xfrm>
            <a:off x="1371600" y="1143000"/>
            <a:ext cx="7162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Gill Sans MT"/>
              <a:cs typeface="Gill Sans MT"/>
            </a:endParaRPr>
          </a:p>
        </p:txBody>
      </p:sp>
      <p:sp>
        <p:nvSpPr>
          <p:cNvPr id="68612" name="Text Box 4"/>
          <p:cNvSpPr txBox="1">
            <a:spLocks noChangeArrowheads="1"/>
          </p:cNvSpPr>
          <p:nvPr/>
        </p:nvSpPr>
        <p:spPr bwMode="auto">
          <a:xfrm>
            <a:off x="1279525" y="1336675"/>
            <a:ext cx="7483475" cy="526297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atin typeface="Gill Sans MT"/>
                <a:cs typeface="Gill Sans MT"/>
              </a:rPr>
              <a:t>How do we know which program to use?</a:t>
            </a:r>
          </a:p>
          <a:p>
            <a:endParaRPr lang="en-US">
              <a:latin typeface="Gill Sans MT"/>
              <a:cs typeface="Gill Sans MT"/>
            </a:endParaRPr>
          </a:p>
          <a:p>
            <a:r>
              <a:rPr lang="en-US">
                <a:latin typeface="Gill Sans MT"/>
                <a:cs typeface="Gill Sans MT"/>
              </a:rPr>
              <a:t>There are benchmarking multiple alignment datasets that have been aligned painstakingly by hand, by structural similarity, or by extremely time- and memory-intensive automated exact algorithms.</a:t>
            </a:r>
          </a:p>
          <a:p>
            <a:endParaRPr lang="en-US">
              <a:latin typeface="Gill Sans MT"/>
              <a:cs typeface="Gill Sans MT"/>
            </a:endParaRPr>
          </a:p>
          <a:p>
            <a:r>
              <a:rPr lang="en-US">
                <a:latin typeface="Gill Sans MT"/>
                <a:cs typeface="Gill Sans MT"/>
              </a:rPr>
              <a:t>Some programs have interfaces that are more user-friendly than others. And most programs are excellent so it depends on your preference.</a:t>
            </a:r>
          </a:p>
          <a:p>
            <a:endParaRPr lang="en-US">
              <a:latin typeface="Gill Sans MT"/>
              <a:cs typeface="Gill Sans MT"/>
            </a:endParaRPr>
          </a:p>
          <a:p>
            <a:r>
              <a:rPr lang="en-US">
                <a:latin typeface="Gill Sans MT"/>
                <a:cs typeface="Gill Sans MT"/>
              </a:rPr>
              <a:t>If your proteins have 3D structures, use these to help you judge your alignments. For example, try Expresso at http://www.tcoffee.org. </a:t>
            </a:r>
          </a:p>
        </p:txBody>
      </p:sp>
    </p:spTree>
    <p:extLst>
      <p:ext uri="{BB962C8B-B14F-4D97-AF65-F5344CB8AC3E}">
        <p14:creationId xmlns:p14="http://schemas.microsoft.com/office/powerpoint/2010/main" val="325347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600200" y="1981200"/>
            <a:ext cx="6934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a:solidFill>
                  <a:srgbClr val="000000"/>
                </a:solidFill>
                <a:latin typeface="Gill Sans MT"/>
                <a:cs typeface="Gill Sans MT"/>
              </a:rPr>
              <a:t>[1] Create or obtain a database of protein sequences</a:t>
            </a:r>
          </a:p>
          <a:p>
            <a:r>
              <a:rPr lang="en-US" altLang="en-US">
                <a:solidFill>
                  <a:srgbClr val="000000"/>
                </a:solidFill>
                <a:latin typeface="Gill Sans MT"/>
                <a:cs typeface="Gill Sans MT"/>
              </a:rPr>
              <a:t>for which the 3D structure is known. Thus we can</a:t>
            </a:r>
          </a:p>
          <a:p>
            <a:r>
              <a:rPr lang="en-US" altLang="en-US">
                <a:solidFill>
                  <a:srgbClr val="000000"/>
                </a:solidFill>
                <a:latin typeface="Gill Sans MT"/>
                <a:cs typeface="Gill Sans MT"/>
              </a:rPr>
              <a:t>define “true” homologs using structural criteria.</a:t>
            </a:r>
          </a:p>
          <a:p>
            <a:endParaRPr lang="en-US" altLang="en-US">
              <a:solidFill>
                <a:srgbClr val="000000"/>
              </a:solidFill>
              <a:latin typeface="Gill Sans MT"/>
              <a:cs typeface="Gill Sans MT"/>
            </a:endParaRPr>
          </a:p>
          <a:p>
            <a:r>
              <a:rPr lang="en-US" altLang="en-US">
                <a:solidFill>
                  <a:srgbClr val="000000"/>
                </a:solidFill>
                <a:latin typeface="Gill Sans MT"/>
                <a:cs typeface="Gill Sans MT"/>
              </a:rPr>
              <a:t>[2] Try making multiple sequence alignments</a:t>
            </a:r>
          </a:p>
          <a:p>
            <a:r>
              <a:rPr lang="en-US" altLang="en-US">
                <a:solidFill>
                  <a:srgbClr val="000000"/>
                </a:solidFill>
                <a:latin typeface="Gill Sans MT"/>
                <a:cs typeface="Gill Sans MT"/>
              </a:rPr>
              <a:t>with many different sets of proteins (very related,</a:t>
            </a:r>
          </a:p>
          <a:p>
            <a:r>
              <a:rPr lang="en-US" altLang="en-US">
                <a:solidFill>
                  <a:srgbClr val="000000"/>
                </a:solidFill>
                <a:latin typeface="Gill Sans MT"/>
                <a:cs typeface="Gill Sans MT"/>
              </a:rPr>
              <a:t>very distant, few gaps, many gaps, insertions, outliers).</a:t>
            </a:r>
          </a:p>
          <a:p>
            <a:endParaRPr lang="en-US" altLang="en-US">
              <a:solidFill>
                <a:srgbClr val="000000"/>
              </a:solidFill>
              <a:latin typeface="Gill Sans MT"/>
              <a:cs typeface="Gill Sans MT"/>
            </a:endParaRPr>
          </a:p>
          <a:p>
            <a:r>
              <a:rPr lang="en-US" altLang="en-US">
                <a:solidFill>
                  <a:srgbClr val="000000"/>
                </a:solidFill>
                <a:latin typeface="Gill Sans MT"/>
                <a:cs typeface="Gill Sans MT"/>
              </a:rPr>
              <a:t>[3] Compare the answers.</a:t>
            </a:r>
          </a:p>
        </p:txBody>
      </p:sp>
      <p:sp>
        <p:nvSpPr>
          <p:cNvPr id="69635" name="Line 3"/>
          <p:cNvSpPr>
            <a:spLocks noChangeShapeType="1"/>
          </p:cNvSpPr>
          <p:nvPr/>
        </p:nvSpPr>
        <p:spPr bwMode="auto">
          <a:xfrm>
            <a:off x="1600200" y="1371600"/>
            <a:ext cx="7010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69636" name="Text Box 4"/>
          <p:cNvSpPr txBox="1">
            <a:spLocks noChangeArrowheads="1"/>
          </p:cNvSpPr>
          <p:nvPr/>
        </p:nvSpPr>
        <p:spPr bwMode="auto">
          <a:xfrm>
            <a:off x="2536156" y="152400"/>
            <a:ext cx="50838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dirty="0">
                <a:solidFill>
                  <a:srgbClr val="000000"/>
                </a:solidFill>
                <a:latin typeface="Gill Sans MT"/>
                <a:cs typeface="Gill Sans MT"/>
              </a:rPr>
              <a:t>Strategy for assessment of alternative</a:t>
            </a:r>
          </a:p>
          <a:p>
            <a:pPr algn="ctr"/>
            <a:r>
              <a:rPr lang="en-US" dirty="0">
                <a:solidFill>
                  <a:srgbClr val="000000"/>
                </a:solidFill>
                <a:latin typeface="Gill Sans MT"/>
                <a:cs typeface="Gill Sans MT"/>
              </a:rPr>
              <a:t>multiple sequence alignment algorithms</a:t>
            </a:r>
          </a:p>
        </p:txBody>
      </p:sp>
    </p:spTree>
    <p:extLst>
      <p:ext uri="{BB962C8B-B14F-4D97-AF65-F5344CB8AC3E}">
        <p14:creationId xmlns:p14="http://schemas.microsoft.com/office/powerpoint/2010/main" val="93958883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fig6-x_compare_bal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52400"/>
            <a:ext cx="5494337"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p:cNvSpPr txBox="1">
            <a:spLocks noChangeArrowheads="1"/>
          </p:cNvSpPr>
          <p:nvPr/>
        </p:nvSpPr>
        <p:spPr bwMode="auto">
          <a:xfrm>
            <a:off x="4946072" y="381000"/>
            <a:ext cx="320732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a:latin typeface="Gill Sans MT"/>
                <a:cs typeface="Gill Sans MT"/>
              </a:rPr>
              <a:t>BaliBase: comparison</a:t>
            </a:r>
          </a:p>
          <a:p>
            <a:r>
              <a:rPr lang="en-US" sz="2800">
                <a:latin typeface="Gill Sans MT"/>
                <a:cs typeface="Gill Sans MT"/>
              </a:rPr>
              <a:t>of multiple sequence</a:t>
            </a:r>
          </a:p>
          <a:p>
            <a:r>
              <a:rPr lang="en-US" sz="2800">
                <a:latin typeface="Gill Sans MT"/>
                <a:cs typeface="Gill Sans MT"/>
              </a:rPr>
              <a:t>alignment algorithms</a:t>
            </a:r>
          </a:p>
        </p:txBody>
      </p:sp>
    </p:spTree>
    <p:extLst>
      <p:ext uri="{BB962C8B-B14F-4D97-AF65-F5344CB8AC3E}">
        <p14:creationId xmlns:p14="http://schemas.microsoft.com/office/powerpoint/2010/main" val="32778760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209800" y="381000"/>
            <a:ext cx="57026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Multiple sequence alignment: methods</a:t>
            </a:r>
          </a:p>
        </p:txBody>
      </p:sp>
      <p:sp>
        <p:nvSpPr>
          <p:cNvPr id="71683" name="Line 3"/>
          <p:cNvSpPr>
            <a:spLocks noChangeShapeType="1"/>
          </p:cNvSpPr>
          <p:nvPr/>
        </p:nvSpPr>
        <p:spPr bwMode="auto">
          <a:xfrm>
            <a:off x="1371600" y="1143000"/>
            <a:ext cx="7162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latin typeface="Gill Sans MT"/>
              <a:cs typeface="Gill Sans MT"/>
            </a:endParaRPr>
          </a:p>
        </p:txBody>
      </p:sp>
      <p:sp>
        <p:nvSpPr>
          <p:cNvPr id="71684" name="Text Box 4"/>
          <p:cNvSpPr txBox="1">
            <a:spLocks noChangeArrowheads="1"/>
          </p:cNvSpPr>
          <p:nvPr/>
        </p:nvSpPr>
        <p:spPr bwMode="auto">
          <a:xfrm>
            <a:off x="1447800" y="1676400"/>
            <a:ext cx="7391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Benchmarking tests suggest that </a:t>
            </a:r>
            <a:r>
              <a:rPr lang="en-US" dirty="0" err="1">
                <a:solidFill>
                  <a:srgbClr val="000000"/>
                </a:solidFill>
                <a:latin typeface="Gill Sans MT"/>
                <a:cs typeface="Gill Sans MT"/>
              </a:rPr>
              <a:t>ProbCons</a:t>
            </a:r>
            <a:r>
              <a:rPr lang="en-US" dirty="0">
                <a:solidFill>
                  <a:srgbClr val="000000"/>
                </a:solidFill>
                <a:latin typeface="Gill Sans MT"/>
                <a:cs typeface="Gill Sans MT"/>
              </a:rPr>
              <a:t>, a consistency-based/progressive algorithm, performs the best on the </a:t>
            </a:r>
            <a:r>
              <a:rPr lang="en-US" dirty="0" err="1">
                <a:solidFill>
                  <a:srgbClr val="000000"/>
                </a:solidFill>
                <a:latin typeface="Gill Sans MT"/>
                <a:cs typeface="Gill Sans MT"/>
              </a:rPr>
              <a:t>BAliBASE</a:t>
            </a:r>
            <a:r>
              <a:rPr lang="en-US" dirty="0">
                <a:solidFill>
                  <a:srgbClr val="000000"/>
                </a:solidFill>
                <a:latin typeface="Gill Sans MT"/>
                <a:cs typeface="Gill Sans MT"/>
              </a:rPr>
              <a:t> set, although MUSCLE, a progressive alignment package, is an extremely fast and accurate program.</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ClustalW</a:t>
            </a:r>
            <a:r>
              <a:rPr lang="en-US" dirty="0">
                <a:solidFill>
                  <a:srgbClr val="000000"/>
                </a:solidFill>
                <a:latin typeface="Gill Sans MT"/>
                <a:cs typeface="Gill Sans MT"/>
              </a:rPr>
              <a:t> </a:t>
            </a:r>
            <a:r>
              <a:rPr lang="en-US" dirty="0" smtClean="0">
                <a:solidFill>
                  <a:srgbClr val="000000"/>
                </a:solidFill>
                <a:latin typeface="Gill Sans MT"/>
                <a:cs typeface="Gill Sans MT"/>
              </a:rPr>
              <a:t>has been the </a:t>
            </a:r>
            <a:r>
              <a:rPr lang="en-US" dirty="0">
                <a:solidFill>
                  <a:srgbClr val="000000"/>
                </a:solidFill>
                <a:latin typeface="Gill Sans MT"/>
                <a:cs typeface="Gill Sans MT"/>
              </a:rPr>
              <a:t>most popular program. It has a nice interface (especially with </a:t>
            </a:r>
            <a:r>
              <a:rPr lang="en-US" dirty="0" err="1">
                <a:solidFill>
                  <a:srgbClr val="000000"/>
                </a:solidFill>
                <a:latin typeface="Gill Sans MT"/>
                <a:cs typeface="Gill Sans MT"/>
              </a:rPr>
              <a:t>ClustalX</a:t>
            </a:r>
            <a:r>
              <a:rPr lang="en-US" dirty="0">
                <a:solidFill>
                  <a:srgbClr val="000000"/>
                </a:solidFill>
                <a:latin typeface="Gill Sans MT"/>
                <a:cs typeface="Gill Sans MT"/>
              </a:rPr>
              <a:t>) and is easy to use. But several programs perform better. There is no one single best program to use, and your answers will certainly differ (especially if you align divergent protein or DNA sequences</a:t>
            </a:r>
            <a:r>
              <a:rPr lang="en-US" dirty="0" smtClean="0">
                <a:solidFill>
                  <a:srgbClr val="000000"/>
                </a:solidFill>
                <a:latin typeface="Gill Sans MT"/>
                <a:cs typeface="Gill Sans MT"/>
              </a:rPr>
              <a:t>)</a:t>
            </a:r>
            <a:endParaRPr lang="en-US" dirty="0">
              <a:solidFill>
                <a:srgbClr val="000000"/>
              </a:solidFill>
              <a:latin typeface="Gill Sans MT"/>
              <a:cs typeface="Gill Sans MT"/>
            </a:endParaRPr>
          </a:p>
        </p:txBody>
      </p:sp>
    </p:spTree>
    <p:extLst>
      <p:ext uri="{BB962C8B-B14F-4D97-AF65-F5344CB8AC3E}">
        <p14:creationId xmlns:p14="http://schemas.microsoft.com/office/powerpoint/2010/main" val="26524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14400"/>
            <a:ext cx="7805737"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3"/>
          <p:cNvSpPr txBox="1">
            <a:spLocks noChangeArrowheads="1"/>
          </p:cNvSpPr>
          <p:nvPr/>
        </p:nvSpPr>
        <p:spPr bwMode="auto">
          <a:xfrm>
            <a:off x="3925406" y="117475"/>
            <a:ext cx="15609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latin typeface="Gill Sans MT"/>
                <a:cs typeface="Gill Sans MT"/>
              </a:rPr>
              <a:t>ClustalW</a:t>
            </a:r>
            <a:endParaRPr lang="en-US" sz="2800" dirty="0">
              <a:latin typeface="Gill Sans MT"/>
              <a:cs typeface="Gill Sans MT"/>
            </a:endParaRPr>
          </a:p>
        </p:txBody>
      </p:sp>
      <p:sp>
        <p:nvSpPr>
          <p:cNvPr id="22532" name="Text Box 4"/>
          <p:cNvSpPr txBox="1">
            <a:spLocks noChangeArrowheads="1"/>
          </p:cNvSpPr>
          <p:nvPr/>
        </p:nvSpPr>
        <p:spPr bwMode="auto">
          <a:xfrm>
            <a:off x="1295400" y="5797550"/>
            <a:ext cx="7467600" cy="831850"/>
          </a:xfrm>
          <a:prstGeom prst="rect">
            <a:avLst/>
          </a:prstGeom>
          <a:noFill/>
          <a:ln w="952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atin typeface="Gill Sans MT"/>
                <a:cs typeface="Gill Sans MT"/>
              </a:rPr>
              <a:t>Note how the region of a conserved histidine (▼) varies depending on which of five prominent algorithms is used</a:t>
            </a:r>
          </a:p>
        </p:txBody>
      </p:sp>
    </p:spTree>
    <p:extLst>
      <p:ext uri="{BB962C8B-B14F-4D97-AF65-F5344CB8AC3E}">
        <p14:creationId xmlns:p14="http://schemas.microsoft.com/office/powerpoint/2010/main" val="423203064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2766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84640730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p:cNvPicPr>
          <p:nvPr/>
        </p:nvPicPr>
        <p:blipFill rotWithShape="1">
          <a:blip r:embed="rId2">
            <a:extLst>
              <a:ext uri="{28A0092B-C50C-407E-A947-70E740481C1C}">
                <a14:useLocalDpi xmlns:a14="http://schemas.microsoft.com/office/drawing/2010/main" val="0"/>
              </a:ext>
            </a:extLst>
          </a:blip>
          <a:srcRect b="20063"/>
          <a:stretch/>
        </p:blipFill>
        <p:spPr bwMode="auto">
          <a:xfrm>
            <a:off x="2514600" y="152400"/>
            <a:ext cx="6369050" cy="646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6.8</a:t>
            </a:r>
          </a:p>
          <a:p>
            <a:r>
              <a:rPr lang="en-US" dirty="0" smtClean="0">
                <a:solidFill>
                  <a:schemeClr val="bg1">
                    <a:lumMod val="50000"/>
                  </a:schemeClr>
                </a:solidFill>
              </a:rPr>
              <a:t>Page 225</a:t>
            </a:r>
            <a:endParaRPr lang="en-US" dirty="0">
              <a:solidFill>
                <a:schemeClr val="bg1">
                  <a:lumMod val="50000"/>
                </a:schemeClr>
              </a:solidFill>
            </a:endParaRPr>
          </a:p>
        </p:txBody>
      </p:sp>
    </p:spTree>
    <p:extLst>
      <p:ext uri="{BB962C8B-B14F-4D97-AF65-F5344CB8AC3E}">
        <p14:creationId xmlns:p14="http://schemas.microsoft.com/office/powerpoint/2010/main" val="2582021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rotWithShape="1">
          <a:blip r:embed="rId2">
            <a:extLst>
              <a:ext uri="{28A0092B-C50C-407E-A947-70E740481C1C}">
                <a14:useLocalDpi xmlns:a14="http://schemas.microsoft.com/office/drawing/2010/main" val="0"/>
              </a:ext>
            </a:extLst>
          </a:blip>
          <a:srcRect b="48468"/>
          <a:stretch/>
        </p:blipFill>
        <p:spPr bwMode="auto">
          <a:xfrm>
            <a:off x="1208349" y="914400"/>
            <a:ext cx="7637201"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6.9</a:t>
            </a:r>
          </a:p>
          <a:p>
            <a:r>
              <a:rPr lang="en-US" dirty="0" smtClean="0">
                <a:solidFill>
                  <a:schemeClr val="bg1">
                    <a:lumMod val="50000"/>
                  </a:schemeClr>
                </a:solidFill>
              </a:rPr>
              <a:t>Page 226</a:t>
            </a:r>
            <a:endParaRPr lang="en-US" dirty="0">
              <a:solidFill>
                <a:schemeClr val="bg1">
                  <a:lumMod val="50000"/>
                </a:schemeClr>
              </a:solidFill>
            </a:endParaRPr>
          </a:p>
        </p:txBody>
      </p:sp>
      <p:sp>
        <p:nvSpPr>
          <p:cNvPr id="2" name="TextBox 1"/>
          <p:cNvSpPr txBox="1"/>
          <p:nvPr/>
        </p:nvSpPr>
        <p:spPr>
          <a:xfrm>
            <a:off x="1219200" y="152400"/>
            <a:ext cx="7467600" cy="461665"/>
          </a:xfrm>
          <a:prstGeom prst="rect">
            <a:avLst/>
          </a:prstGeom>
          <a:noFill/>
        </p:spPr>
        <p:txBody>
          <a:bodyPr wrap="square" rtlCol="0">
            <a:spAutoFit/>
          </a:bodyPr>
          <a:lstStyle/>
          <a:p>
            <a:pPr algn="ctr"/>
            <a:r>
              <a:rPr lang="en-US" sz="2400" dirty="0" err="1" smtClean="0"/>
              <a:t>Pfam</a:t>
            </a:r>
            <a:r>
              <a:rPr lang="en-US" sz="2400" dirty="0" smtClean="0"/>
              <a:t> alignment retrieved in the </a:t>
            </a:r>
            <a:r>
              <a:rPr lang="en-US" sz="2400" dirty="0" err="1" smtClean="0"/>
              <a:t>JalView</a:t>
            </a:r>
            <a:r>
              <a:rPr lang="en-US" sz="2400" dirty="0" smtClean="0"/>
              <a:t> Java viewer</a:t>
            </a:r>
            <a:endParaRPr lang="en-US" sz="2400" dirty="0"/>
          </a:p>
        </p:txBody>
      </p:sp>
    </p:spTree>
    <p:extLst>
      <p:ext uri="{BB962C8B-B14F-4D97-AF65-F5344CB8AC3E}">
        <p14:creationId xmlns:p14="http://schemas.microsoft.com/office/powerpoint/2010/main" val="4167351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Table 6.1</a:t>
            </a:r>
          </a:p>
          <a:p>
            <a:r>
              <a:rPr lang="en-US" dirty="0" smtClean="0">
                <a:solidFill>
                  <a:schemeClr val="bg1">
                    <a:lumMod val="50000"/>
                  </a:schemeClr>
                </a:solidFill>
              </a:rPr>
              <a:t>Page 227</a:t>
            </a:r>
            <a:endParaRPr lang="en-US" dirty="0">
              <a:solidFill>
                <a:schemeClr val="bg1">
                  <a:lumMod val="50000"/>
                </a:schemeClr>
              </a:solidFill>
            </a:endParaRPr>
          </a:p>
        </p:txBody>
      </p:sp>
      <p:sp>
        <p:nvSpPr>
          <p:cNvPr id="3" name="TextBox 2"/>
          <p:cNvSpPr txBox="1"/>
          <p:nvPr/>
        </p:nvSpPr>
        <p:spPr>
          <a:xfrm>
            <a:off x="1676400" y="304800"/>
            <a:ext cx="6629400" cy="461665"/>
          </a:xfrm>
          <a:prstGeom prst="rect">
            <a:avLst/>
          </a:prstGeom>
          <a:noFill/>
        </p:spPr>
        <p:txBody>
          <a:bodyPr wrap="square" rtlCol="0">
            <a:spAutoFit/>
          </a:bodyPr>
          <a:lstStyle/>
          <a:p>
            <a:r>
              <a:rPr lang="en-US" sz="2400" dirty="0"/>
              <a:t>Databases on which </a:t>
            </a:r>
            <a:r>
              <a:rPr lang="en-US" sz="2400" dirty="0" err="1"/>
              <a:t>Interpro</a:t>
            </a:r>
            <a:r>
              <a:rPr lang="en-US" sz="2400" dirty="0"/>
              <a:t> (release 51.0) is based </a:t>
            </a:r>
          </a:p>
        </p:txBody>
      </p:sp>
      <p:sp>
        <p:nvSpPr>
          <p:cNvPr id="4" name="TextBox 3"/>
          <p:cNvSpPr txBox="1"/>
          <p:nvPr/>
        </p:nvSpPr>
        <p:spPr>
          <a:xfrm>
            <a:off x="1676400" y="6248400"/>
            <a:ext cx="7010400" cy="461665"/>
          </a:xfrm>
          <a:prstGeom prst="rect">
            <a:avLst/>
          </a:prstGeom>
          <a:noFill/>
        </p:spPr>
        <p:txBody>
          <a:bodyPr wrap="square" rtlCol="0">
            <a:spAutoFit/>
          </a:bodyPr>
          <a:lstStyle/>
          <a:p>
            <a:r>
              <a:rPr lang="en-US" sz="2400" dirty="0"/>
              <a:t>http://</a:t>
            </a:r>
            <a:r>
              <a:rPr lang="en-US" sz="2400" dirty="0" err="1"/>
              <a:t>www.ebi.ac.uk</a:t>
            </a:r>
            <a:r>
              <a:rPr lang="en-US" sz="2400" dirty="0"/>
              <a:t>/</a:t>
            </a:r>
            <a:r>
              <a:rPr lang="en-US" sz="2400" dirty="0" err="1"/>
              <a:t>interpro</a:t>
            </a:r>
            <a:r>
              <a:rPr lang="en-US" sz="2400" dirty="0"/>
              <a:t>/</a:t>
            </a:r>
            <a:r>
              <a:rPr lang="en-US" sz="2400" dirty="0" err="1" smtClean="0"/>
              <a:t>release_notes.html</a:t>
            </a:r>
            <a:endParaRPr lang="en-US" sz="2400" dirty="0"/>
          </a:p>
        </p:txBody>
      </p:sp>
      <p:pic>
        <p:nvPicPr>
          <p:cNvPr id="5" name="Picture 4" descr="Screen Shot 2017-01-29 at 7.5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785237"/>
            <a:ext cx="7924800" cy="5005963"/>
          </a:xfrm>
          <a:prstGeom prst="rect">
            <a:avLst/>
          </a:prstGeom>
        </p:spPr>
      </p:pic>
    </p:spTree>
    <p:extLst>
      <p:ext uri="{BB962C8B-B14F-4D97-AF65-F5344CB8AC3E}">
        <p14:creationId xmlns:p14="http://schemas.microsoft.com/office/powerpoint/2010/main" val="3269377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51054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84640730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1383313" y="314325"/>
            <a:ext cx="7455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ltLang="en-US" sz="2800" dirty="0">
                <a:solidFill>
                  <a:srgbClr val="000000"/>
                </a:solidFill>
                <a:latin typeface="Arial" charset="0"/>
              </a:rPr>
              <a:t>Multiple sequence alignment of genomic DNA</a:t>
            </a:r>
            <a:endParaRPr lang="en-US" altLang="en-US" sz="2800" dirty="0">
              <a:solidFill>
                <a:srgbClr val="000000"/>
              </a:solidFill>
            </a:endParaRPr>
          </a:p>
        </p:txBody>
      </p:sp>
      <p:sp>
        <p:nvSpPr>
          <p:cNvPr id="97283" name="Text Box 3"/>
          <p:cNvSpPr txBox="1">
            <a:spLocks noChangeArrowheads="1"/>
          </p:cNvSpPr>
          <p:nvPr/>
        </p:nvSpPr>
        <p:spPr bwMode="auto">
          <a:xfrm>
            <a:off x="1066800" y="1676329"/>
            <a:ext cx="7924800" cy="441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90000"/>
              </a:lnSpc>
            </a:pPr>
            <a:r>
              <a:rPr lang="en-US" altLang="en-US" dirty="0">
                <a:solidFill>
                  <a:srgbClr val="000000"/>
                </a:solidFill>
                <a:latin typeface="Arial" charset="0"/>
              </a:rPr>
              <a:t>There are typically few sequences (up to several dozen), each having up to millions of base pairs. Adding more species improves accuracy.</a:t>
            </a:r>
          </a:p>
          <a:p>
            <a:pPr>
              <a:lnSpc>
                <a:spcPct val="90000"/>
              </a:lnSpc>
            </a:pPr>
            <a:endParaRPr lang="en-US" altLang="en-US" dirty="0">
              <a:solidFill>
                <a:srgbClr val="000000"/>
              </a:solidFill>
              <a:latin typeface="Arial" charset="0"/>
            </a:endParaRPr>
          </a:p>
          <a:p>
            <a:pPr>
              <a:lnSpc>
                <a:spcPct val="90000"/>
              </a:lnSpc>
            </a:pPr>
            <a:r>
              <a:rPr lang="en-US" altLang="en-US" dirty="0">
                <a:solidFill>
                  <a:srgbClr val="000000"/>
                </a:solidFill>
                <a:latin typeface="Arial" charset="0"/>
              </a:rPr>
              <a:t>Alignment of divergent sequences often reveals islands of conservation (providing “anchors” for alignment).</a:t>
            </a:r>
          </a:p>
          <a:p>
            <a:pPr>
              <a:lnSpc>
                <a:spcPct val="90000"/>
              </a:lnSpc>
            </a:pPr>
            <a:endParaRPr lang="en-US" altLang="en-US" dirty="0">
              <a:solidFill>
                <a:srgbClr val="000000"/>
              </a:solidFill>
              <a:latin typeface="Arial" charset="0"/>
            </a:endParaRPr>
          </a:p>
          <a:p>
            <a:pPr>
              <a:lnSpc>
                <a:spcPct val="90000"/>
              </a:lnSpc>
            </a:pPr>
            <a:r>
              <a:rPr lang="en-US" altLang="en-US" dirty="0">
                <a:solidFill>
                  <a:srgbClr val="000000"/>
                </a:solidFill>
                <a:latin typeface="Arial" charset="0"/>
              </a:rPr>
              <a:t>Chromosomes are subject to inversions, duplications, deletions, and translocations (often involving millions of base pairs). E.g. human chromosome 2 is derived from the fusion of two acrocentric chromosomes.</a:t>
            </a:r>
          </a:p>
          <a:p>
            <a:pPr>
              <a:lnSpc>
                <a:spcPct val="90000"/>
              </a:lnSpc>
            </a:pPr>
            <a:endParaRPr lang="en-US" altLang="en-US" dirty="0">
              <a:solidFill>
                <a:srgbClr val="000000"/>
              </a:solidFill>
              <a:latin typeface="Arial" charset="0"/>
            </a:endParaRPr>
          </a:p>
          <a:p>
            <a:pPr>
              <a:lnSpc>
                <a:spcPct val="90000"/>
              </a:lnSpc>
            </a:pPr>
            <a:r>
              <a:rPr lang="en-US" altLang="en-US" dirty="0">
                <a:solidFill>
                  <a:srgbClr val="000000"/>
                </a:solidFill>
                <a:latin typeface="Arial" charset="0"/>
              </a:rPr>
              <a:t>There are no benchmark datasets available.</a:t>
            </a:r>
          </a:p>
        </p:txBody>
      </p:sp>
      <p:sp>
        <p:nvSpPr>
          <p:cNvPr id="97284" name="Line 4"/>
          <p:cNvSpPr>
            <a:spLocks noChangeShapeType="1"/>
          </p:cNvSpPr>
          <p:nvPr/>
        </p:nvSpPr>
        <p:spPr bwMode="auto">
          <a:xfrm>
            <a:off x="1600200" y="1066800"/>
            <a:ext cx="6934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sz="2400">
              <a:solidFill>
                <a:srgbClr val="000000"/>
              </a:solidFill>
            </a:endParaRPr>
          </a:p>
        </p:txBody>
      </p:sp>
    </p:spTree>
    <p:extLst>
      <p:ext uri="{BB962C8B-B14F-4D97-AF65-F5344CB8AC3E}">
        <p14:creationId xmlns:p14="http://schemas.microsoft.com/office/powerpoint/2010/main" val="338843730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p:cNvPicPr>
          <p:nvPr/>
        </p:nvPicPr>
        <p:blipFill rotWithShape="1">
          <a:blip r:embed="rId2">
            <a:extLst>
              <a:ext uri="{28A0092B-C50C-407E-A947-70E740481C1C}">
                <a14:useLocalDpi xmlns:a14="http://schemas.microsoft.com/office/drawing/2010/main" val="0"/>
              </a:ext>
            </a:extLst>
          </a:blip>
          <a:srcRect l="4278" r="4784" b="21976"/>
          <a:stretch/>
        </p:blipFill>
        <p:spPr bwMode="auto">
          <a:xfrm>
            <a:off x="2648528" y="333375"/>
            <a:ext cx="5504872" cy="636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6.10</a:t>
            </a:r>
          </a:p>
          <a:p>
            <a:r>
              <a:rPr lang="en-US" dirty="0" smtClean="0">
                <a:solidFill>
                  <a:schemeClr val="bg1">
                    <a:lumMod val="50000"/>
                  </a:schemeClr>
                </a:solidFill>
              </a:rPr>
              <a:t>Page 230</a:t>
            </a:r>
            <a:endParaRPr lang="en-US" dirty="0">
              <a:solidFill>
                <a:schemeClr val="bg1">
                  <a:lumMod val="50000"/>
                </a:schemeClr>
              </a:solidFill>
            </a:endParaRPr>
          </a:p>
        </p:txBody>
      </p:sp>
    </p:spTree>
    <p:extLst>
      <p:ext uri="{BB962C8B-B14F-4D97-AF65-F5344CB8AC3E}">
        <p14:creationId xmlns:p14="http://schemas.microsoft.com/office/powerpoint/2010/main" val="644607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rotWithShape="1">
          <a:blip r:embed="rId2">
            <a:extLst>
              <a:ext uri="{28A0092B-C50C-407E-A947-70E740481C1C}">
                <a14:useLocalDpi xmlns:a14="http://schemas.microsoft.com/office/drawing/2010/main" val="0"/>
              </a:ext>
            </a:extLst>
          </a:blip>
          <a:srcRect b="38305"/>
          <a:stretch/>
        </p:blipFill>
        <p:spPr bwMode="auto">
          <a:xfrm>
            <a:off x="1600200" y="838200"/>
            <a:ext cx="652075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6.11</a:t>
            </a:r>
          </a:p>
          <a:p>
            <a:r>
              <a:rPr lang="en-US" dirty="0" smtClean="0">
                <a:solidFill>
                  <a:schemeClr val="bg1">
                    <a:lumMod val="50000"/>
                  </a:schemeClr>
                </a:solidFill>
              </a:rPr>
              <a:t>Page 232</a:t>
            </a:r>
            <a:endParaRPr lang="en-US" dirty="0">
              <a:solidFill>
                <a:schemeClr val="bg1">
                  <a:lumMod val="50000"/>
                </a:schemeClr>
              </a:solidFill>
            </a:endParaRPr>
          </a:p>
        </p:txBody>
      </p:sp>
      <p:sp>
        <p:nvSpPr>
          <p:cNvPr id="2" name="TextBox 1"/>
          <p:cNvSpPr txBox="1"/>
          <p:nvPr/>
        </p:nvSpPr>
        <p:spPr>
          <a:xfrm>
            <a:off x="1295400" y="147935"/>
            <a:ext cx="7239000" cy="461665"/>
          </a:xfrm>
          <a:prstGeom prst="rect">
            <a:avLst/>
          </a:prstGeom>
          <a:noFill/>
        </p:spPr>
        <p:txBody>
          <a:bodyPr wrap="square" rtlCol="0">
            <a:spAutoFit/>
          </a:bodyPr>
          <a:lstStyle/>
          <a:p>
            <a:pPr algn="ctr"/>
            <a:r>
              <a:rPr lang="en-US" sz="2400" dirty="0" smtClean="0"/>
              <a:t>Analyzing multiple sequence alignments at </a:t>
            </a:r>
            <a:r>
              <a:rPr lang="en-US" sz="2400" dirty="0" err="1"/>
              <a:t>E</a:t>
            </a:r>
            <a:r>
              <a:rPr lang="en-US" sz="2400" dirty="0" err="1" smtClean="0"/>
              <a:t>nsembl</a:t>
            </a:r>
            <a:endParaRPr lang="en-US" sz="2400" dirty="0"/>
          </a:p>
        </p:txBody>
      </p:sp>
    </p:spTree>
    <p:extLst>
      <p:ext uri="{BB962C8B-B14F-4D97-AF65-F5344CB8AC3E}">
        <p14:creationId xmlns:p14="http://schemas.microsoft.com/office/powerpoint/2010/main" val="2809066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rotWithShape="1">
          <a:blip r:embed="rId2">
            <a:extLst>
              <a:ext uri="{28A0092B-C50C-407E-A947-70E740481C1C}">
                <a14:useLocalDpi xmlns:a14="http://schemas.microsoft.com/office/drawing/2010/main" val="0"/>
              </a:ext>
            </a:extLst>
          </a:blip>
          <a:srcRect t="63061" b="14801"/>
          <a:stretch/>
        </p:blipFill>
        <p:spPr bwMode="auto">
          <a:xfrm>
            <a:off x="152400" y="1600200"/>
            <a:ext cx="88888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6.11</a:t>
            </a:r>
          </a:p>
          <a:p>
            <a:r>
              <a:rPr lang="en-US" dirty="0" smtClean="0">
                <a:solidFill>
                  <a:schemeClr val="bg1">
                    <a:lumMod val="50000"/>
                  </a:schemeClr>
                </a:solidFill>
              </a:rPr>
              <a:t>Page 232</a:t>
            </a:r>
            <a:endParaRPr lang="en-US" dirty="0">
              <a:solidFill>
                <a:schemeClr val="bg1">
                  <a:lumMod val="50000"/>
                </a:schemeClr>
              </a:solidFill>
            </a:endParaRPr>
          </a:p>
        </p:txBody>
      </p:sp>
      <p:sp>
        <p:nvSpPr>
          <p:cNvPr id="2" name="TextBox 1"/>
          <p:cNvSpPr txBox="1"/>
          <p:nvPr/>
        </p:nvSpPr>
        <p:spPr>
          <a:xfrm>
            <a:off x="1295400" y="147935"/>
            <a:ext cx="7239000" cy="461665"/>
          </a:xfrm>
          <a:prstGeom prst="rect">
            <a:avLst/>
          </a:prstGeom>
          <a:noFill/>
        </p:spPr>
        <p:txBody>
          <a:bodyPr wrap="square" rtlCol="0">
            <a:spAutoFit/>
          </a:bodyPr>
          <a:lstStyle/>
          <a:p>
            <a:pPr algn="ctr"/>
            <a:r>
              <a:rPr lang="en-US" sz="2400" dirty="0" smtClean="0"/>
              <a:t>Analyzing multiple sequence alignments at </a:t>
            </a:r>
            <a:r>
              <a:rPr lang="en-US" sz="2400" dirty="0" err="1"/>
              <a:t>E</a:t>
            </a:r>
            <a:r>
              <a:rPr lang="en-US" sz="2400" dirty="0" err="1" smtClean="0"/>
              <a:t>nsembl</a:t>
            </a:r>
            <a:endParaRPr lang="en-US" sz="2400" dirty="0"/>
          </a:p>
        </p:txBody>
      </p:sp>
    </p:spTree>
    <p:extLst>
      <p:ext uri="{BB962C8B-B14F-4D97-AF65-F5344CB8AC3E}">
        <p14:creationId xmlns:p14="http://schemas.microsoft.com/office/powerpoint/2010/main" val="4099822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smtClean="0">
                <a:solidFill>
                  <a:schemeClr val="bg1">
                    <a:lumMod val="50000"/>
                  </a:schemeClr>
                </a:solidFill>
              </a:rPr>
              <a:t>B&amp;FG 3e</a:t>
            </a:r>
          </a:p>
          <a:p>
            <a:r>
              <a:rPr lang="en-US" dirty="0" smtClean="0">
                <a:solidFill>
                  <a:schemeClr val="bg1">
                    <a:lumMod val="50000"/>
                  </a:schemeClr>
                </a:solidFill>
              </a:rPr>
              <a:t>Fig. 6.12</a:t>
            </a:r>
          </a:p>
          <a:p>
            <a:r>
              <a:rPr lang="en-US" dirty="0" smtClean="0">
                <a:solidFill>
                  <a:schemeClr val="bg1">
                    <a:lumMod val="50000"/>
                  </a:schemeClr>
                </a:solidFill>
              </a:rPr>
              <a:t>Page 233</a:t>
            </a:r>
            <a:endParaRPr lang="en-US" dirty="0">
              <a:solidFill>
                <a:schemeClr val="bg1">
                  <a:lumMod val="50000"/>
                </a:schemeClr>
              </a:solidFill>
            </a:endParaRPr>
          </a:p>
        </p:txBody>
      </p:sp>
      <p:pic>
        <p:nvPicPr>
          <p:cNvPr id="2" name="Picture 1" descr="Screen Shot 2017-01-29 at 8.02.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946" y="0"/>
            <a:ext cx="5904854" cy="6858000"/>
          </a:xfrm>
          <a:prstGeom prst="rect">
            <a:avLst/>
          </a:prstGeom>
        </p:spPr>
      </p:pic>
    </p:spTree>
    <p:extLst>
      <p:ext uri="{BB962C8B-B14F-4D97-AF65-F5344CB8AC3E}">
        <p14:creationId xmlns:p14="http://schemas.microsoft.com/office/powerpoint/2010/main" val="3760738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036638"/>
            <a:ext cx="80899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3"/>
          <p:cNvSpPr txBox="1">
            <a:spLocks noChangeArrowheads="1"/>
          </p:cNvSpPr>
          <p:nvPr/>
        </p:nvSpPr>
        <p:spPr bwMode="auto">
          <a:xfrm>
            <a:off x="3717925" y="117475"/>
            <a:ext cx="11721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latin typeface="Gill Sans MT"/>
                <a:cs typeface="Gill Sans MT"/>
              </a:rPr>
              <a:t>Praline</a:t>
            </a:r>
          </a:p>
        </p:txBody>
      </p:sp>
      <p:sp>
        <p:nvSpPr>
          <p:cNvPr id="4" name="Text Box 4"/>
          <p:cNvSpPr txBox="1">
            <a:spLocks noChangeArrowheads="1"/>
          </p:cNvSpPr>
          <p:nvPr/>
        </p:nvSpPr>
        <p:spPr bwMode="auto">
          <a:xfrm>
            <a:off x="1295400" y="5797550"/>
            <a:ext cx="7467600" cy="830997"/>
          </a:xfrm>
          <a:prstGeom prst="rect">
            <a:avLst/>
          </a:prstGeom>
          <a:noFill/>
          <a:ln w="9525">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Note </a:t>
            </a:r>
            <a:r>
              <a:rPr lang="en-US" dirty="0" smtClean="0">
                <a:latin typeface="Gill Sans MT"/>
                <a:cs typeface="Gill Sans MT"/>
              </a:rPr>
              <a:t>also the changing pattern of gaps within the boxed region in these five different alignments.</a:t>
            </a:r>
            <a:endParaRPr lang="en-US" dirty="0">
              <a:latin typeface="Gill Sans MT"/>
              <a:cs typeface="Gill Sans MT"/>
            </a:endParaRPr>
          </a:p>
        </p:txBody>
      </p:sp>
    </p:spTree>
    <p:extLst>
      <p:ext uri="{BB962C8B-B14F-4D97-AF65-F5344CB8AC3E}">
        <p14:creationId xmlns:p14="http://schemas.microsoft.com/office/powerpoint/2010/main" val="233259035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5715000"/>
            <a:ext cx="7620000" cy="304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24000" y="76200"/>
            <a:ext cx="7086600" cy="523220"/>
          </a:xfrm>
          <a:prstGeom prst="rect">
            <a:avLst/>
          </a:prstGeom>
          <a:noFill/>
        </p:spPr>
        <p:txBody>
          <a:bodyPr wrap="square" rtlCol="0">
            <a:spAutoFit/>
          </a:bodyPr>
          <a:lstStyle/>
          <a:p>
            <a:pPr algn="ctr"/>
            <a:r>
              <a:rPr lang="en-US" sz="2800" dirty="0" smtClean="0"/>
              <a:t>Outline: multiple sequence alignment (MSA)</a:t>
            </a:r>
            <a:endParaRPr lang="en-US" sz="2800" dirty="0"/>
          </a:p>
        </p:txBody>
      </p:sp>
      <p:sp>
        <p:nvSpPr>
          <p:cNvPr id="3" name="TextBox 2"/>
          <p:cNvSpPr txBox="1"/>
          <p:nvPr/>
        </p:nvSpPr>
        <p:spPr>
          <a:xfrm>
            <a:off x="1447800" y="771465"/>
            <a:ext cx="7239000" cy="5324535"/>
          </a:xfrm>
          <a:prstGeom prst="rect">
            <a:avLst/>
          </a:prstGeom>
          <a:noFill/>
        </p:spPr>
        <p:txBody>
          <a:bodyPr wrap="square" rtlCol="0">
            <a:spAutoFit/>
          </a:bodyPr>
          <a:lstStyle/>
          <a:p>
            <a:r>
              <a:rPr lang="en-US" sz="2000" dirty="0" smtClean="0"/>
              <a:t>Introduction; </a:t>
            </a:r>
            <a:r>
              <a:rPr lang="en-US" sz="2000" dirty="0"/>
              <a:t>d</a:t>
            </a:r>
            <a:r>
              <a:rPr lang="en-US" sz="2000" dirty="0" smtClean="0"/>
              <a:t>efinition </a:t>
            </a:r>
            <a:r>
              <a:rPr lang="en-US" sz="2000" dirty="0"/>
              <a:t>of </a:t>
            </a:r>
            <a:r>
              <a:rPr lang="en-US" sz="2000" dirty="0" smtClean="0"/>
              <a:t>MSA; typical uses</a:t>
            </a:r>
          </a:p>
          <a:p>
            <a:r>
              <a:rPr lang="en-US" sz="2000" dirty="0" smtClean="0"/>
              <a:t>Five </a:t>
            </a:r>
            <a:r>
              <a:rPr lang="en-US" sz="2000" dirty="0"/>
              <a:t>m</a:t>
            </a:r>
            <a:r>
              <a:rPr lang="en-US" sz="2000" dirty="0" smtClean="0"/>
              <a:t>ain approaches </a:t>
            </a:r>
            <a:r>
              <a:rPr lang="en-US" sz="2000" dirty="0"/>
              <a:t>to m</a:t>
            </a:r>
            <a:r>
              <a:rPr lang="en-US" sz="2000" dirty="0" smtClean="0"/>
              <a:t>ultiple </a:t>
            </a:r>
            <a:r>
              <a:rPr lang="en-US" sz="2000" dirty="0"/>
              <a:t>s</a:t>
            </a:r>
            <a:r>
              <a:rPr lang="en-US" sz="2000" dirty="0" smtClean="0"/>
              <a:t>equence </a:t>
            </a:r>
            <a:r>
              <a:rPr lang="en-US" sz="2000" dirty="0"/>
              <a:t>a</a:t>
            </a:r>
            <a:r>
              <a:rPr lang="en-US" sz="2000" dirty="0" smtClean="0"/>
              <a:t>lignment</a:t>
            </a:r>
            <a:endParaRPr lang="en-US" sz="2000" dirty="0"/>
          </a:p>
          <a:p>
            <a:r>
              <a:rPr lang="en-US" sz="2000" dirty="0" smtClean="0"/>
              <a:t>	Exact approaches	</a:t>
            </a:r>
          </a:p>
          <a:p>
            <a:r>
              <a:rPr lang="en-US" sz="2000" dirty="0"/>
              <a:t>	</a:t>
            </a:r>
            <a:r>
              <a:rPr lang="en-US" sz="2000" dirty="0" smtClean="0"/>
              <a:t>Progressive </a:t>
            </a:r>
            <a:r>
              <a:rPr lang="en-US" sz="2000" dirty="0"/>
              <a:t>s</a:t>
            </a:r>
            <a:r>
              <a:rPr lang="en-US" sz="2000" dirty="0" smtClean="0"/>
              <a:t>equence </a:t>
            </a:r>
            <a:r>
              <a:rPr lang="en-US" sz="2000" dirty="0"/>
              <a:t>a</a:t>
            </a:r>
            <a:r>
              <a:rPr lang="en-US" sz="2000" dirty="0" smtClean="0"/>
              <a:t>lignment</a:t>
            </a:r>
            <a:r>
              <a:rPr lang="en-US" sz="2000" dirty="0"/>
              <a:t/>
            </a:r>
            <a:br>
              <a:rPr lang="en-US" sz="2000" dirty="0"/>
            </a:br>
            <a:r>
              <a:rPr lang="en-US" sz="2000" dirty="0" smtClean="0"/>
              <a:t>	Iterative approaches</a:t>
            </a:r>
            <a:endParaRPr lang="en-US" sz="2000" dirty="0"/>
          </a:p>
          <a:p>
            <a:r>
              <a:rPr lang="en-US" sz="2000" dirty="0" smtClean="0"/>
              <a:t>	Consistency-based approaches </a:t>
            </a:r>
            <a:endParaRPr lang="en-US" sz="2000" dirty="0"/>
          </a:p>
          <a:p>
            <a:r>
              <a:rPr lang="en-US" sz="2000" dirty="0" smtClean="0"/>
              <a:t>	Structure-based methods</a:t>
            </a:r>
            <a:r>
              <a:rPr lang="en-US" sz="2000" dirty="0"/>
              <a:t/>
            </a:r>
            <a:br>
              <a:rPr lang="en-US" sz="2000" dirty="0"/>
            </a:br>
            <a:r>
              <a:rPr lang="en-US" sz="2000" dirty="0"/>
              <a:t>Benchmarking </a:t>
            </a:r>
            <a:r>
              <a:rPr lang="en-US" sz="2000" dirty="0" smtClean="0"/>
              <a:t>studies</a:t>
            </a:r>
            <a:r>
              <a:rPr lang="en-US" sz="2000" dirty="0"/>
              <a:t>: </a:t>
            </a:r>
            <a:r>
              <a:rPr lang="en-US" sz="2000" dirty="0" smtClean="0"/>
              <a:t>approaches</a:t>
            </a:r>
            <a:r>
              <a:rPr lang="en-US" sz="2000" dirty="0"/>
              <a:t>, </a:t>
            </a:r>
            <a:r>
              <a:rPr lang="en-US" sz="2000" dirty="0" smtClean="0"/>
              <a:t>findings</a:t>
            </a:r>
            <a:r>
              <a:rPr lang="en-US" sz="2000" dirty="0"/>
              <a:t>, c</a:t>
            </a:r>
            <a:r>
              <a:rPr lang="en-US" sz="2000" dirty="0" smtClean="0"/>
              <a:t>hallenges </a:t>
            </a:r>
            <a:endParaRPr lang="en-US" sz="2000" dirty="0"/>
          </a:p>
          <a:p>
            <a:r>
              <a:rPr lang="en-US" sz="2000" dirty="0"/>
              <a:t>Databases of Multiple Sequence </a:t>
            </a:r>
            <a:r>
              <a:rPr lang="en-US" sz="2000" dirty="0" smtClean="0"/>
              <a:t>Alignments</a:t>
            </a:r>
            <a:endParaRPr lang="en-US" sz="2000" dirty="0"/>
          </a:p>
          <a:p>
            <a:r>
              <a:rPr lang="en-US" sz="2000" dirty="0" smtClean="0"/>
              <a:t>	</a:t>
            </a:r>
            <a:r>
              <a:rPr lang="en-US" sz="2000" dirty="0" err="1" smtClean="0"/>
              <a:t>Pfam</a:t>
            </a:r>
            <a:r>
              <a:rPr lang="en-US" sz="2000" dirty="0"/>
              <a:t>: Protein Family Database of Profile </a:t>
            </a:r>
            <a:r>
              <a:rPr lang="en-US" sz="2000" dirty="0" smtClean="0"/>
              <a:t>HMMs</a:t>
            </a:r>
            <a:r>
              <a:rPr lang="en-US" sz="2000" dirty="0"/>
              <a:t/>
            </a:r>
            <a:br>
              <a:rPr lang="en-US" sz="2000" dirty="0"/>
            </a:br>
            <a:r>
              <a:rPr lang="en-US" sz="2000" dirty="0" smtClean="0"/>
              <a:t>	SMART</a:t>
            </a:r>
            <a:r>
              <a:rPr lang="en-US" sz="2000" dirty="0"/>
              <a:t/>
            </a:r>
            <a:br>
              <a:rPr lang="en-US" sz="2000" dirty="0"/>
            </a:br>
            <a:r>
              <a:rPr lang="en-US" sz="2000" dirty="0" smtClean="0"/>
              <a:t>	Conserved </a:t>
            </a:r>
            <a:r>
              <a:rPr lang="en-US" sz="2000" dirty="0"/>
              <a:t>Domain </a:t>
            </a:r>
            <a:r>
              <a:rPr lang="en-US" sz="2000" dirty="0" smtClean="0"/>
              <a:t>Database</a:t>
            </a:r>
            <a:r>
              <a:rPr lang="en-US" sz="2000" dirty="0"/>
              <a:t/>
            </a:r>
            <a:br>
              <a:rPr lang="en-US" sz="2000" dirty="0"/>
            </a:br>
            <a:r>
              <a:rPr lang="en-US" sz="2000" dirty="0" smtClean="0"/>
              <a:t>	Integrated </a:t>
            </a:r>
            <a:r>
              <a:rPr lang="en-US" sz="2000" dirty="0"/>
              <a:t>m</a:t>
            </a:r>
            <a:r>
              <a:rPr lang="en-US" sz="2000" dirty="0" smtClean="0"/>
              <a:t>ultiple </a:t>
            </a:r>
            <a:r>
              <a:rPr lang="en-US" sz="2000" dirty="0"/>
              <a:t>s</a:t>
            </a:r>
            <a:r>
              <a:rPr lang="en-US" sz="2000" dirty="0" smtClean="0"/>
              <a:t>equence </a:t>
            </a:r>
            <a:r>
              <a:rPr lang="en-US" sz="2000" dirty="0"/>
              <a:t>a</a:t>
            </a:r>
            <a:r>
              <a:rPr lang="en-US" sz="2000" dirty="0" smtClean="0"/>
              <a:t>lignment resources</a:t>
            </a:r>
            <a:r>
              <a:rPr lang="en-US" sz="2000" dirty="0"/>
              <a:t/>
            </a:r>
            <a:br>
              <a:rPr lang="en-US" sz="2000" dirty="0"/>
            </a:br>
            <a:r>
              <a:rPr lang="en-US" sz="2000" dirty="0" smtClean="0"/>
              <a:t>	MSA database </a:t>
            </a:r>
            <a:r>
              <a:rPr lang="en-US" sz="2000" dirty="0" err="1"/>
              <a:t>c</a:t>
            </a:r>
            <a:r>
              <a:rPr lang="en-US" sz="2000" dirty="0" err="1" smtClean="0"/>
              <a:t>uration</a:t>
            </a:r>
            <a:r>
              <a:rPr lang="en-US" sz="2000" dirty="0"/>
              <a:t>: </a:t>
            </a:r>
            <a:r>
              <a:rPr lang="en-US" sz="2000" dirty="0" smtClean="0"/>
              <a:t>manual </a:t>
            </a:r>
            <a:r>
              <a:rPr lang="en-US" sz="2000" dirty="0"/>
              <a:t>v</a:t>
            </a:r>
            <a:r>
              <a:rPr lang="en-US" sz="2000" dirty="0" smtClean="0"/>
              <a:t>ersus automated</a:t>
            </a:r>
            <a:r>
              <a:rPr lang="en-US" sz="2000" dirty="0"/>
              <a:t/>
            </a:r>
            <a:br>
              <a:rPr lang="en-US" sz="2000" dirty="0"/>
            </a:br>
            <a:r>
              <a:rPr lang="en-US" sz="2000" dirty="0"/>
              <a:t>Multiple s</a:t>
            </a:r>
            <a:r>
              <a:rPr lang="en-US" sz="2000" dirty="0" smtClean="0"/>
              <a:t>equence alignments </a:t>
            </a:r>
            <a:r>
              <a:rPr lang="en-US" sz="2000" dirty="0"/>
              <a:t>of g</a:t>
            </a:r>
            <a:r>
              <a:rPr lang="en-US" sz="2000" dirty="0" smtClean="0"/>
              <a:t>enomic </a:t>
            </a:r>
            <a:r>
              <a:rPr lang="en-US" sz="2000" dirty="0"/>
              <a:t>r</a:t>
            </a:r>
            <a:r>
              <a:rPr lang="en-US" sz="2000" dirty="0" smtClean="0"/>
              <a:t>egions </a:t>
            </a:r>
            <a:endParaRPr lang="en-US" sz="2000" dirty="0"/>
          </a:p>
          <a:p>
            <a:r>
              <a:rPr lang="en-US" sz="2000" dirty="0" smtClean="0"/>
              <a:t>	UCSC, Galaxy, </a:t>
            </a:r>
            <a:r>
              <a:rPr lang="en-US" sz="2000" dirty="0" err="1" smtClean="0"/>
              <a:t>Ensembl</a:t>
            </a:r>
            <a:r>
              <a:rPr lang="en-US" sz="2000" dirty="0" smtClean="0"/>
              <a:t>, </a:t>
            </a:r>
            <a:r>
              <a:rPr lang="en-US" sz="2000" dirty="0" err="1" smtClean="0"/>
              <a:t>alignathon</a:t>
            </a:r>
            <a:endParaRPr lang="en-US" sz="2000" dirty="0"/>
          </a:p>
          <a:p>
            <a:r>
              <a:rPr lang="en-US" sz="2000" dirty="0" smtClean="0"/>
              <a:t>Perspective</a:t>
            </a:r>
            <a:endParaRPr lang="en-US" sz="2000" dirty="0"/>
          </a:p>
        </p:txBody>
      </p:sp>
    </p:spTree>
    <p:extLst>
      <p:ext uri="{BB962C8B-B14F-4D97-AF65-F5344CB8AC3E}">
        <p14:creationId xmlns:p14="http://schemas.microsoft.com/office/powerpoint/2010/main" val="184640730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smtClean="0"/>
              <a:t>Perspective: multiple sequence alignment (MSA)</a:t>
            </a:r>
            <a:endParaRPr lang="en-US" sz="2800" dirty="0" smtClean="0"/>
          </a:p>
        </p:txBody>
      </p:sp>
      <p:sp>
        <p:nvSpPr>
          <p:cNvPr id="5" name="TextBox 4"/>
          <p:cNvSpPr txBox="1"/>
          <p:nvPr/>
        </p:nvSpPr>
        <p:spPr>
          <a:xfrm>
            <a:off x="14514" y="6211669"/>
            <a:ext cx="1028196" cy="646331"/>
          </a:xfrm>
          <a:prstGeom prst="rect">
            <a:avLst/>
          </a:prstGeom>
          <a:noFill/>
        </p:spPr>
        <p:txBody>
          <a:bodyPr wrap="none" rtlCol="0">
            <a:spAutoFit/>
          </a:bodyPr>
          <a:lstStyle/>
          <a:p>
            <a:r>
              <a:rPr lang="en-US" dirty="0" smtClean="0">
                <a:solidFill>
                  <a:schemeClr val="bg1">
                    <a:lumMod val="50000"/>
                  </a:schemeClr>
                </a:solidFill>
              </a:rPr>
              <a:t>B&amp;FG </a:t>
            </a:r>
            <a:r>
              <a:rPr lang="en-US" dirty="0" smtClean="0">
                <a:solidFill>
                  <a:schemeClr val="bg1">
                    <a:lumMod val="50000"/>
                  </a:schemeClr>
                </a:solidFill>
              </a:rPr>
              <a:t>3e</a:t>
            </a:r>
            <a:endParaRPr lang="en-US" dirty="0" smtClean="0">
              <a:solidFill>
                <a:schemeClr val="bg1">
                  <a:lumMod val="50000"/>
                </a:schemeClr>
              </a:solidFill>
            </a:endParaRPr>
          </a:p>
          <a:p>
            <a:r>
              <a:rPr lang="en-US" dirty="0" smtClean="0">
                <a:solidFill>
                  <a:schemeClr val="bg1">
                    <a:lumMod val="50000"/>
                  </a:schemeClr>
                </a:solidFill>
              </a:rPr>
              <a:t>Page </a:t>
            </a:r>
            <a:r>
              <a:rPr lang="en-US" dirty="0" smtClean="0">
                <a:solidFill>
                  <a:schemeClr val="bg1">
                    <a:lumMod val="50000"/>
                  </a:schemeClr>
                </a:solidFill>
              </a:rPr>
              <a:t>234</a:t>
            </a:r>
            <a:endParaRPr lang="en-US" dirty="0">
              <a:solidFill>
                <a:schemeClr val="bg1">
                  <a:lumMod val="50000"/>
                </a:schemeClr>
              </a:solidFill>
            </a:endParaRPr>
          </a:p>
        </p:txBody>
      </p:sp>
      <p:sp>
        <p:nvSpPr>
          <p:cNvPr id="10" name="TextBox 9"/>
          <p:cNvSpPr txBox="1"/>
          <p:nvPr/>
        </p:nvSpPr>
        <p:spPr>
          <a:xfrm>
            <a:off x="1524000" y="1295400"/>
            <a:ext cx="6934200" cy="4154983"/>
          </a:xfrm>
          <a:prstGeom prst="rect">
            <a:avLst/>
          </a:prstGeom>
          <a:noFill/>
        </p:spPr>
        <p:txBody>
          <a:bodyPr wrap="square" rtlCol="0">
            <a:spAutoFit/>
          </a:bodyPr>
          <a:lstStyle/>
          <a:p>
            <a:pPr marL="342900" indent="-342900">
              <a:buFont typeface="Arial"/>
              <a:buChar char="•"/>
            </a:pPr>
            <a:r>
              <a:rPr lang="en-US" sz="2400" dirty="0" smtClean="0"/>
              <a:t>Many dozens of MSA programs have been introduced in recent years. </a:t>
            </a:r>
            <a:r>
              <a:rPr lang="en-US" sz="2400" dirty="0" smtClean="0"/>
              <a:t>None is optimal. Each offers unique strengths and weaknesses. </a:t>
            </a:r>
          </a:p>
          <a:p>
            <a:pPr marL="342900" indent="-342900">
              <a:buFont typeface="Arial"/>
              <a:buChar char="•"/>
            </a:pPr>
            <a:endParaRPr lang="en-US" sz="2400" dirty="0"/>
          </a:p>
          <a:p>
            <a:pPr marL="342900" indent="-342900">
              <a:buFont typeface="Arial"/>
              <a:buChar char="•"/>
            </a:pPr>
            <a:r>
              <a:rPr lang="en-US" sz="2400" dirty="0" smtClean="0"/>
              <a:t>Key methods include consistency-, iterative-, and structure-based multiple alignment.</a:t>
            </a:r>
          </a:p>
          <a:p>
            <a:pPr marL="342900" indent="-342900">
              <a:buFont typeface="Arial"/>
              <a:buChar char="•"/>
            </a:pPr>
            <a:endParaRPr lang="en-US" sz="2400" dirty="0"/>
          </a:p>
          <a:p>
            <a:pPr marL="342900" indent="-342900">
              <a:buFont typeface="Arial"/>
              <a:buChar char="•"/>
            </a:pPr>
            <a:r>
              <a:rPr lang="en-US" sz="2400" dirty="0" smtClean="0"/>
              <a:t>Alignment of genomic DNA presents specialized challenges and different sets of tools. MSA are readily available through genome browsers such as </a:t>
            </a:r>
            <a:r>
              <a:rPr lang="en-US" sz="2400" dirty="0" err="1" smtClean="0"/>
              <a:t>Ensembl</a:t>
            </a:r>
            <a:r>
              <a:rPr lang="en-US" sz="2400" dirty="0" smtClean="0"/>
              <a:t>, UCSC, and NCBI. </a:t>
            </a:r>
            <a:endParaRPr lang="en-US" sz="2400" dirty="0" smtClean="0"/>
          </a:p>
        </p:txBody>
      </p:sp>
    </p:spTree>
    <p:extLst>
      <p:ext uri="{BB962C8B-B14F-4D97-AF65-F5344CB8AC3E}">
        <p14:creationId xmlns:p14="http://schemas.microsoft.com/office/powerpoint/2010/main" val="27256315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75" y="1009650"/>
            <a:ext cx="798512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p:cNvSpPr txBox="1">
            <a:spLocks noChangeArrowheads="1"/>
          </p:cNvSpPr>
          <p:nvPr/>
        </p:nvSpPr>
        <p:spPr bwMode="auto">
          <a:xfrm>
            <a:off x="3870325" y="117475"/>
            <a:ext cx="1493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latin typeface="Gill Sans MT"/>
                <a:cs typeface="Gill Sans MT"/>
              </a:rPr>
              <a:t>MUSCLE</a:t>
            </a:r>
          </a:p>
        </p:txBody>
      </p:sp>
    </p:spTree>
    <p:extLst>
      <p:ext uri="{BB962C8B-B14F-4D97-AF65-F5344CB8AC3E}">
        <p14:creationId xmlns:p14="http://schemas.microsoft.com/office/powerpoint/2010/main" val="27766579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66787"/>
            <a:ext cx="7658100"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p:cNvSpPr txBox="1">
            <a:spLocks noChangeArrowheads="1"/>
          </p:cNvSpPr>
          <p:nvPr/>
        </p:nvSpPr>
        <p:spPr bwMode="auto">
          <a:xfrm>
            <a:off x="3962400" y="228600"/>
            <a:ext cx="1551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latin typeface="Gill Sans MT"/>
                <a:cs typeface="Gill Sans MT"/>
              </a:rPr>
              <a:t>Probcons</a:t>
            </a:r>
            <a:endParaRPr lang="en-US" sz="2800" dirty="0">
              <a:latin typeface="Gill Sans MT"/>
              <a:cs typeface="Gill Sans MT"/>
            </a:endParaRPr>
          </a:p>
        </p:txBody>
      </p:sp>
    </p:spTree>
    <p:extLst>
      <p:ext uri="{BB962C8B-B14F-4D97-AF65-F5344CB8AC3E}">
        <p14:creationId xmlns:p14="http://schemas.microsoft.com/office/powerpoint/2010/main" val="45732381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4688</TotalTime>
  <Words>2384</Words>
  <Application>Microsoft Macintosh PowerPoint</Application>
  <PresentationFormat>On-screen Show (4:3)</PresentationFormat>
  <Paragraphs>442</Paragraphs>
  <Slides>71</Slides>
  <Notes>2</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Iterative approaches: MAFFT</vt:lpstr>
      <vt:lpstr>Iterative approaches: MAFFT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Pevsner, Jonathan</cp:lastModifiedBy>
  <cp:revision>47</cp:revision>
  <dcterms:created xsi:type="dcterms:W3CDTF">2014-11-10T15:13:23Z</dcterms:created>
  <dcterms:modified xsi:type="dcterms:W3CDTF">2017-02-14T14:59:30Z</dcterms:modified>
</cp:coreProperties>
</file>